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53"/>
  </p:notesMasterIdLst>
  <p:sldIdLst>
    <p:sldId id="259" r:id="rId7"/>
    <p:sldId id="458" r:id="rId8"/>
    <p:sldId id="461" r:id="rId9"/>
    <p:sldId id="462" r:id="rId10"/>
    <p:sldId id="463" r:id="rId11"/>
    <p:sldId id="464" r:id="rId12"/>
    <p:sldId id="465" r:id="rId13"/>
    <p:sldId id="466" r:id="rId14"/>
    <p:sldId id="467" r:id="rId15"/>
    <p:sldId id="499" r:id="rId16"/>
    <p:sldId id="500" r:id="rId17"/>
    <p:sldId id="468" r:id="rId18"/>
    <p:sldId id="469" r:id="rId19"/>
    <p:sldId id="470" r:id="rId20"/>
    <p:sldId id="459" r:id="rId21"/>
    <p:sldId id="471" r:id="rId22"/>
    <p:sldId id="472" r:id="rId23"/>
    <p:sldId id="473" r:id="rId24"/>
    <p:sldId id="474" r:id="rId25"/>
    <p:sldId id="476" r:id="rId26"/>
    <p:sldId id="477" r:id="rId27"/>
    <p:sldId id="475" r:id="rId28"/>
    <p:sldId id="478" r:id="rId29"/>
    <p:sldId id="479" r:id="rId30"/>
    <p:sldId id="480" r:id="rId31"/>
    <p:sldId id="481" r:id="rId32"/>
    <p:sldId id="482" r:id="rId33"/>
    <p:sldId id="503" r:id="rId34"/>
    <p:sldId id="501" r:id="rId35"/>
    <p:sldId id="483" r:id="rId36"/>
    <p:sldId id="484" r:id="rId37"/>
    <p:sldId id="485" r:id="rId38"/>
    <p:sldId id="486" r:id="rId39"/>
    <p:sldId id="487" r:id="rId40"/>
    <p:sldId id="488" r:id="rId41"/>
    <p:sldId id="489" r:id="rId42"/>
    <p:sldId id="490" r:id="rId43"/>
    <p:sldId id="491" r:id="rId44"/>
    <p:sldId id="492" r:id="rId45"/>
    <p:sldId id="493" r:id="rId46"/>
    <p:sldId id="494" r:id="rId47"/>
    <p:sldId id="495" r:id="rId48"/>
    <p:sldId id="496" r:id="rId49"/>
    <p:sldId id="497" r:id="rId50"/>
    <p:sldId id="498" r:id="rId51"/>
    <p:sldId id="502" r:id="rId52"/>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9AA9"/>
    <a:srgbClr val="7D91AA"/>
    <a:srgbClr val="A32638"/>
    <a:srgbClr val="56AA1C"/>
    <a:srgbClr val="BD6005"/>
    <a:srgbClr val="BD4505"/>
    <a:srgbClr val="7D9AA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87572" autoAdjust="0"/>
  </p:normalViewPr>
  <p:slideViewPr>
    <p:cSldViewPr showGuides="1">
      <p:cViewPr varScale="1">
        <p:scale>
          <a:sx n="116" d="100"/>
          <a:sy n="116" d="100"/>
        </p:scale>
        <p:origin x="-1494" y="-114"/>
      </p:cViewPr>
      <p:guideLst>
        <p:guide orient="horz" pos="2160"/>
        <p:guide pos="2880"/>
        <p:guide pos="553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de-DE"/>
          </a:p>
        </p:txBody>
      </p:sp>
      <p:sp>
        <p:nvSpPr>
          <p:cNvPr id="27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de-DE"/>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de-DE"/>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0BD71836-CABB-0745-8C0B-618995465281}" type="slidenum">
              <a:rPr lang="de-DE"/>
              <a:pPr/>
              <a:t>‹Nr.›</a:t>
            </a:fld>
            <a:endParaRPr lang="de-DE"/>
          </a:p>
        </p:txBody>
      </p:sp>
    </p:spTree>
    <p:extLst>
      <p:ext uri="{BB962C8B-B14F-4D97-AF65-F5344CB8AC3E}">
        <p14:creationId xmlns:p14="http://schemas.microsoft.com/office/powerpoint/2010/main" xmlns="" val="2330527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ＭＳ Ｐゴシック" charset="0"/>
        <a:cs typeface="+mn-cs"/>
      </a:defRPr>
    </a:lvl1pPr>
    <a:lvl2pPr marL="457200" algn="l" rtl="0" fontAlgn="base">
      <a:spcBef>
        <a:spcPct val="30000"/>
      </a:spcBef>
      <a:spcAft>
        <a:spcPct val="0"/>
      </a:spcAft>
      <a:defRPr sz="1200" kern="1200">
        <a:solidFill>
          <a:schemeClr val="tx1"/>
        </a:solidFill>
        <a:latin typeface="Times" charset="0"/>
        <a:ea typeface="ＭＳ Ｐゴシック" charset="0"/>
        <a:cs typeface="+mn-cs"/>
      </a:defRPr>
    </a:lvl2pPr>
    <a:lvl3pPr marL="914400" algn="l" rtl="0" fontAlgn="base">
      <a:spcBef>
        <a:spcPct val="30000"/>
      </a:spcBef>
      <a:spcAft>
        <a:spcPct val="0"/>
      </a:spcAft>
      <a:defRPr sz="1200" kern="1200">
        <a:solidFill>
          <a:schemeClr val="tx1"/>
        </a:solidFill>
        <a:latin typeface="Times"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52A6-DD4D-6E4A-BAC4-303300E514B9}" type="slidenum">
              <a:rPr lang="de-DE"/>
              <a:pPr/>
              <a:t>1</a:t>
            </a:fld>
            <a:endParaRPr lang="de-DE"/>
          </a:p>
        </p:txBody>
      </p:sp>
      <p:sp>
        <p:nvSpPr>
          <p:cNvPr id="38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Einleitung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Literatur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Grundlagentheorie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Algorithmus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Experimente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Schlussfolgerung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9"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pic>
        <p:nvPicPr>
          <p:cNvPr id="6161" name="Picture 17"/>
          <p:cNvPicPr>
            <a:picLocks noChangeAspect="1" noChangeArrowheads="1"/>
          </p:cNvPicPr>
          <p:nvPr/>
        </p:nvPicPr>
        <p:blipFill>
          <a:blip r:embed="rId4">
            <a:extLst>
              <a:ext uri="{28A0092B-C50C-407E-A947-70E740481C1C}">
                <a14:useLocalDpi xmlns:a14="http://schemas.microsoft.com/office/drawing/2010/main" xmlns="" val="0"/>
              </a:ext>
            </a:extLst>
          </a:blip>
          <a:srcRect l="2" t="20613"/>
          <a:stretch>
            <a:fillRect/>
          </a:stretch>
        </p:blipFill>
        <p:spPr bwMode="auto">
          <a:xfrm>
            <a:off x="0" y="1295400"/>
            <a:ext cx="9144000" cy="3959225"/>
          </a:xfrm>
          <a:prstGeom prst="rect">
            <a:avLst/>
          </a:prstGeom>
          <a:noFill/>
          <a:extLst>
            <a:ext uri="{909E8E84-426E-40dd-AFC4-6F175D3DCCD1}">
              <a14:hiddenFill xmlns:a14="http://schemas.microsoft.com/office/drawing/2010/main" xmlns="">
                <a:solidFill>
                  <a:srgbClr val="FFFFFF"/>
                </a:solidFill>
              </a14:hiddenFill>
            </a:ext>
          </a:extLst>
        </p:spPr>
      </p:pic>
      <p:sp>
        <p:nvSpPr>
          <p:cNvPr id="6176" name="Text Box 32"/>
          <p:cNvSpPr txBox="1">
            <a:spLocks noChangeArrowheads="1"/>
          </p:cNvSpPr>
          <p:nvPr/>
        </p:nvSpPr>
        <p:spPr bwMode="auto">
          <a:xfrm>
            <a:off x="4740275" y="5502275"/>
            <a:ext cx="41148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r>
              <a:rPr lang="de-DE" sz="2000" dirty="0" smtClean="0">
                <a:solidFill>
                  <a:srgbClr val="A32638"/>
                </a:solidFill>
                <a:latin typeface="Arial" charset="0"/>
              </a:rPr>
              <a:t>Segmentierung von Punktwolken mit Neuronalen Netzen</a:t>
            </a:r>
          </a:p>
        </p:txBody>
      </p:sp>
      <p:sp>
        <p:nvSpPr>
          <p:cNvPr id="6177" name="Text Box 33"/>
          <p:cNvSpPr txBox="1">
            <a:spLocks noChangeArrowheads="1"/>
          </p:cNvSpPr>
          <p:nvPr/>
        </p:nvSpPr>
        <p:spPr bwMode="auto">
          <a:xfrm>
            <a:off x="228600" y="6203950"/>
            <a:ext cx="2895600" cy="2955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pPr eaLnBrk="1" hangingPunct="1">
              <a:lnSpc>
                <a:spcPts val="1200"/>
              </a:lnSpc>
              <a:buClr>
                <a:schemeClr val="tx2"/>
              </a:buClr>
              <a:buFont typeface="Times" charset="0"/>
              <a:buNone/>
            </a:pPr>
            <a:r>
              <a:rPr lang="de-DE" sz="900" dirty="0" smtClean="0">
                <a:solidFill>
                  <a:srgbClr val="323232"/>
                </a:solidFill>
                <a:latin typeface="Arial" charset="0"/>
              </a:rPr>
              <a:t>Tarik Jan </a:t>
            </a:r>
            <a:r>
              <a:rPr lang="de-DE" sz="900" dirty="0" err="1" smtClean="0">
                <a:solidFill>
                  <a:srgbClr val="323232"/>
                </a:solidFill>
                <a:latin typeface="Arial" charset="0"/>
              </a:rPr>
              <a:t>Enderes</a:t>
            </a:r>
            <a:r>
              <a:rPr lang="de-DE" sz="900" dirty="0" smtClean="0">
                <a:solidFill>
                  <a:srgbClr val="323232"/>
                </a:solidFill>
                <a:latin typeface="Arial" charset="0"/>
              </a:rPr>
              <a:t> </a:t>
            </a:r>
            <a:r>
              <a:rPr lang="de-DE" sz="900" dirty="0">
                <a:solidFill>
                  <a:srgbClr val="323232"/>
                </a:solidFill>
                <a:latin typeface="Arial" charset="0"/>
              </a:rPr>
              <a:t>| </a:t>
            </a:r>
            <a:r>
              <a:rPr lang="de-DE" sz="900" dirty="0" smtClean="0">
                <a:solidFill>
                  <a:srgbClr val="323232"/>
                </a:solidFill>
                <a:latin typeface="Arial" charset="0"/>
              </a:rPr>
              <a:t>15.11.2019 </a:t>
            </a:r>
            <a:r>
              <a:rPr lang="de-DE" sz="900" dirty="0">
                <a:solidFill>
                  <a:srgbClr val="323232"/>
                </a:solidFill>
                <a:latin typeface="Arial" charset="0"/>
              </a:rPr>
              <a:t>| </a:t>
            </a:r>
            <a:r>
              <a:rPr lang="de-DE" sz="900" dirty="0" smtClean="0">
                <a:solidFill>
                  <a:srgbClr val="323232"/>
                </a:solidFill>
                <a:latin typeface="Arial" charset="0"/>
              </a:rPr>
              <a:t>Vortrag zur Bachelorarbeit</a:t>
            </a:r>
            <a:endParaRPr lang="de-DE" sz="900" dirty="0">
              <a:solidFill>
                <a:srgbClr val="323232"/>
              </a:solidFill>
              <a:latin typeface="Arial" charset="0"/>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908720"/>
            <a:ext cx="7543800" cy="3657600"/>
          </a:xfrm>
        </p:spPr>
        <p:txBody>
          <a:bodyPr/>
          <a:lstStyle/>
          <a:p>
            <a:pPr lvl="1">
              <a:lnSpc>
                <a:spcPct val="90000"/>
              </a:lnSpc>
            </a:pPr>
            <a:r>
              <a:rPr lang="de-DE" sz="2400" dirty="0" smtClean="0"/>
              <a:t>Bildsegmentierung mit Neuronalen Netzen</a:t>
            </a:r>
            <a:endParaRPr lang="de-DE" sz="2400" dirty="0" smtClean="0"/>
          </a:p>
          <a:p>
            <a:pPr lvl="2">
              <a:lnSpc>
                <a:spcPct val="90000"/>
              </a:lnSpc>
            </a:pPr>
            <a:r>
              <a:rPr lang="en-US" dirty="0" smtClean="0"/>
              <a:t>“Relying on the advances in deep learning, computer vision systems have been substantially improved, especially in tasks such as semantic segmentation  </a:t>
            </a:r>
            <a:r>
              <a:rPr lang="de-DE" dirty="0" smtClean="0"/>
              <a:t>[…]</a:t>
            </a:r>
            <a:r>
              <a:rPr lang="de-DE" sz="1800" dirty="0" smtClean="0"/>
              <a:t>“</a:t>
            </a:r>
            <a:r>
              <a:rPr lang="de-DE" baseline="30000" dirty="0" smtClean="0"/>
              <a:t>[</a:t>
            </a:r>
            <a:r>
              <a:rPr lang="de-DE" baseline="30000" dirty="0" smtClean="0"/>
              <a:t>1</a:t>
            </a:r>
            <a:r>
              <a:rPr lang="de-DE" baseline="30000" dirty="0" smtClean="0"/>
              <a:t>]</a:t>
            </a:r>
          </a:p>
          <a:p>
            <a:pPr lvl="2">
              <a:lnSpc>
                <a:spcPct val="90000"/>
              </a:lnSpc>
            </a:pPr>
            <a:endParaRPr lang="de-DE" dirty="0" smtClean="0"/>
          </a:p>
          <a:p>
            <a:pPr lvl="1">
              <a:lnSpc>
                <a:spcPct val="90000"/>
              </a:lnSpc>
            </a:pPr>
            <a:r>
              <a:rPr lang="de-DE" sz="2000" dirty="0" smtClean="0"/>
              <a:t>Unified </a:t>
            </a:r>
            <a:r>
              <a:rPr lang="de-DE" sz="2000" dirty="0" err="1" smtClean="0"/>
              <a:t>Panoptic</a:t>
            </a:r>
            <a:r>
              <a:rPr lang="de-DE" sz="2000" dirty="0" smtClean="0"/>
              <a:t> Segmentation Network (</a:t>
            </a:r>
            <a:r>
              <a:rPr lang="de-DE" sz="2000" dirty="0" err="1" smtClean="0"/>
              <a:t>UPSNet</a:t>
            </a:r>
            <a:r>
              <a:rPr lang="de-DE" sz="2000" dirty="0" smtClean="0"/>
              <a:t>)</a:t>
            </a:r>
            <a:endParaRPr lang="de-DE" sz="2000" dirty="0" smtClean="0"/>
          </a:p>
          <a:p>
            <a:pPr lvl="2">
              <a:lnSpc>
                <a:spcPct val="90000"/>
              </a:lnSpc>
            </a:pPr>
            <a:r>
              <a:rPr lang="en-US" dirty="0" smtClean="0"/>
              <a:t>“</a:t>
            </a:r>
            <a:r>
              <a:rPr lang="en-US" dirty="0" err="1" smtClean="0"/>
              <a:t>UPSNet</a:t>
            </a:r>
            <a:r>
              <a:rPr lang="en-US" dirty="0" smtClean="0"/>
              <a:t> </a:t>
            </a:r>
            <a:r>
              <a:rPr lang="en-US" dirty="0" smtClean="0"/>
              <a:t>consists of a shared </a:t>
            </a:r>
            <a:r>
              <a:rPr lang="en-US" dirty="0" err="1" smtClean="0"/>
              <a:t>convolutional</a:t>
            </a:r>
            <a:r>
              <a:rPr lang="en-US" dirty="0" smtClean="0"/>
              <a:t> feature extraction backbone and multiple heads on top of it. Each </a:t>
            </a:r>
            <a:r>
              <a:rPr lang="en-US" dirty="0" err="1" smtClean="0"/>
              <a:t>headisasub-networkwhichleveragesthefeaturesfromthe</a:t>
            </a:r>
            <a:r>
              <a:rPr lang="en-US" dirty="0" smtClean="0"/>
              <a:t> backbone and serves a </a:t>
            </a:r>
            <a:r>
              <a:rPr lang="en-US" dirty="0" err="1" smtClean="0"/>
              <a:t>speciﬁc</a:t>
            </a:r>
            <a:r>
              <a:rPr lang="en-US" dirty="0" smtClean="0"/>
              <a:t> design </a:t>
            </a:r>
            <a:r>
              <a:rPr lang="en-US" dirty="0" smtClean="0"/>
              <a:t>purpose […]”</a:t>
            </a:r>
            <a:r>
              <a:rPr lang="en-US" baseline="30000" dirty="0" smtClean="0"/>
              <a:t>[</a:t>
            </a:r>
            <a:r>
              <a:rPr lang="en-US" baseline="30000" dirty="0" smtClean="0"/>
              <a:t>1]</a:t>
            </a:r>
            <a:endParaRPr lang="de-DE" dirty="0" smtClean="0"/>
          </a:p>
          <a:p>
            <a:pPr lvl="1">
              <a:lnSpc>
                <a:spcPct val="90000"/>
              </a:lnSpc>
            </a:pPr>
            <a:r>
              <a:rPr lang="de-DE" sz="2000" dirty="0" err="1" smtClean="0"/>
              <a:t>DeepLab</a:t>
            </a:r>
            <a:endParaRPr lang="de-DE" sz="2000" dirty="0" smtClean="0"/>
          </a:p>
          <a:p>
            <a:pPr lvl="2">
              <a:lnSpc>
                <a:spcPct val="90000"/>
              </a:lnSpc>
            </a:pPr>
            <a:r>
              <a:rPr lang="en-US" dirty="0" smtClean="0"/>
              <a:t>“The use of DCNNs for semantic segmentation, or other dense prediction tasks, has been shown to be simply and successfully addressed by deploying DCNNs in a fully </a:t>
            </a:r>
            <a:r>
              <a:rPr lang="en-US" dirty="0" err="1" smtClean="0"/>
              <a:t>convolutional</a:t>
            </a:r>
            <a:r>
              <a:rPr lang="en-US" dirty="0" smtClean="0"/>
              <a:t> fashion .”</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a:t>
            </a:r>
            <a:r>
              <a:rPr lang="de-DE" sz="1200" dirty="0" err="1" smtClean="0"/>
              <a:t>Xiong,Yuwen;Liao,Renjie;Zhao,Hengshuangu.a.:UPSNet</a:t>
            </a:r>
            <a:r>
              <a:rPr lang="de-DE" sz="1200" dirty="0" smtClean="0"/>
              <a:t>: A </a:t>
            </a:r>
            <a:r>
              <a:rPr lang="de-DE" sz="1200" dirty="0" err="1" smtClean="0"/>
              <a:t>Uniﬁed</a:t>
            </a:r>
            <a:r>
              <a:rPr lang="de-DE" sz="1200" dirty="0" smtClean="0"/>
              <a:t> </a:t>
            </a:r>
            <a:r>
              <a:rPr lang="de-DE" sz="1200" dirty="0" err="1" smtClean="0"/>
              <a:t>Panoptic</a:t>
            </a:r>
            <a:r>
              <a:rPr lang="de-DE" sz="1200" dirty="0" smtClean="0"/>
              <a:t> Segmentation Network. </a:t>
            </a:r>
            <a:endParaRPr lang="de-DE" sz="1200" dirty="0" smtClean="0"/>
          </a:p>
          <a:p>
            <a:pPr algn="l"/>
            <a:r>
              <a:rPr lang="de-DE" sz="1200" dirty="0" smtClean="0"/>
              <a:t>[2]</a:t>
            </a:r>
            <a:r>
              <a:rPr lang="en-US" sz="1200" dirty="0" smtClean="0"/>
              <a:t> Chen, Liang-</a:t>
            </a:r>
            <a:r>
              <a:rPr lang="en-US" sz="1200" dirty="0" err="1" smtClean="0"/>
              <a:t>Chieh</a:t>
            </a:r>
            <a:r>
              <a:rPr lang="en-US" sz="1200" dirty="0" smtClean="0"/>
              <a:t>; Papandreou, George; Kokkinos, </a:t>
            </a:r>
            <a:r>
              <a:rPr lang="en-US" sz="1200" dirty="0" err="1" smtClean="0"/>
              <a:t>Iasonas</a:t>
            </a:r>
            <a:r>
              <a:rPr lang="en-US" sz="1200" dirty="0" smtClean="0"/>
              <a:t>; Murphy, Kevin und </a:t>
            </a:r>
            <a:r>
              <a:rPr lang="en-US" sz="1200" dirty="0" err="1" smtClean="0"/>
              <a:t>Yuille</a:t>
            </a:r>
            <a:r>
              <a:rPr lang="en-US" sz="1200" dirty="0" smtClean="0"/>
              <a:t>, Alan L.: </a:t>
            </a:r>
            <a:r>
              <a:rPr lang="en-US" sz="1200" dirty="0" err="1" smtClean="0"/>
              <a:t>DeepLab</a:t>
            </a:r>
            <a:r>
              <a:rPr lang="en-US" sz="1200" dirty="0" smtClean="0"/>
              <a:t>: Semantic Image Segmentation with Deep </a:t>
            </a:r>
            <a:r>
              <a:rPr lang="en-US" sz="1200" dirty="0" err="1" smtClean="0"/>
              <a:t>Convolutional</a:t>
            </a:r>
            <a:r>
              <a:rPr lang="en-US" sz="1200" dirty="0" smtClean="0"/>
              <a:t> Nets, </a:t>
            </a:r>
            <a:r>
              <a:rPr lang="en-US" sz="1200" dirty="0" err="1" smtClean="0"/>
              <a:t>Atrous</a:t>
            </a:r>
            <a:r>
              <a:rPr lang="en-US" sz="1200" dirty="0" smtClean="0"/>
              <a:t> Convolution, and Fully Connected CRFs. </a:t>
            </a:r>
            <a:endParaRPr lang="de-DE" sz="1200" dirty="0"/>
          </a:p>
        </p:txBody>
      </p:sp>
      <p:sp>
        <p:nvSpPr>
          <p:cNvPr id="5" name="Titel 4"/>
          <p:cNvSpPr>
            <a:spLocks noGrp="1"/>
          </p:cNvSpPr>
          <p:nvPr>
            <p:ph type="title"/>
          </p:nvPr>
        </p:nvSpPr>
        <p:spPr>
          <a:xfrm>
            <a:off x="827584" y="404664"/>
            <a:ext cx="7800975" cy="657225"/>
          </a:xfrm>
        </p:spPr>
        <p:txBody>
          <a:bodyPr/>
          <a:lstStyle/>
          <a:p>
            <a:endParaRPr lang="de-DE"/>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PointNet</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Ansatz zur Segmentierung von Punktwolken mit Neuronalen Netzen.</a:t>
            </a:r>
          </a:p>
          <a:p>
            <a:pPr lvl="1">
              <a:lnSpc>
                <a:spcPct val="90000"/>
              </a:lnSpc>
              <a:buNone/>
            </a:pPr>
            <a:endParaRPr lang="de-DE" sz="2400" dirty="0" smtClean="0"/>
          </a:p>
          <a:p>
            <a:pPr lvl="1">
              <a:lnSpc>
                <a:spcPct val="90000"/>
              </a:lnSpc>
              <a:buNone/>
            </a:pPr>
            <a:r>
              <a:rPr lang="en-US" dirty="0" smtClean="0"/>
              <a:t>“Our </a:t>
            </a:r>
            <a:r>
              <a:rPr lang="en-US" dirty="0" err="1" smtClean="0"/>
              <a:t>PointNet</a:t>
            </a:r>
            <a:r>
              <a:rPr lang="en-US" dirty="0" smtClean="0"/>
              <a:t> is a </a:t>
            </a:r>
            <a:r>
              <a:rPr lang="en-US" dirty="0" err="1" smtClean="0"/>
              <a:t>uniﬁed</a:t>
            </a:r>
            <a:r>
              <a:rPr lang="en-US" dirty="0" smtClean="0"/>
              <a:t> architecture that directly takes point clouds as input and outputs either class labels for the entire input or per point segment/part labels for each point of the input</a:t>
            </a:r>
            <a:r>
              <a:rPr lang="en-US" dirty="0" smtClean="0"/>
              <a:t>.”</a:t>
            </a:r>
            <a:r>
              <a:rPr lang="en-US" baseline="30000" dirty="0" smtClean="0"/>
              <a:t>[1]</a:t>
            </a:r>
            <a:endParaRPr lang="de-DE" baseline="30000" dirty="0" smtClean="0"/>
          </a:p>
          <a:p>
            <a:pPr lvl="1">
              <a:lnSpc>
                <a:spcPct val="90000"/>
              </a:lnSpc>
              <a:buNone/>
            </a:pPr>
            <a:endParaRPr lang="de-DE" sz="2400" dirty="0" smtClean="0"/>
          </a:p>
          <a:p>
            <a:pPr lvl="1">
              <a:lnSpc>
                <a:spcPct val="90000"/>
              </a:lnSpc>
            </a:pPr>
            <a:r>
              <a:rPr lang="de-DE" dirty="0" smtClean="0"/>
              <a:t>Erstellt eine globale Signatur der Daten mit Max-Pooling</a:t>
            </a:r>
          </a:p>
          <a:p>
            <a:pPr lvl="1">
              <a:lnSpc>
                <a:spcPct val="90000"/>
              </a:lnSpc>
            </a:pPr>
            <a:r>
              <a:rPr lang="de-DE" dirty="0" smtClean="0"/>
              <a:t>Nähert eine Transformationsmatrix an</a:t>
            </a:r>
          </a:p>
          <a:p>
            <a:pPr lvl="1">
              <a:lnSpc>
                <a:spcPct val="90000"/>
              </a:lnSpc>
            </a:pPr>
            <a:r>
              <a:rPr lang="de-DE" dirty="0" smtClean="0"/>
              <a:t>Kombiniert globale und lokale Information für Segmentierung</a:t>
            </a: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237312"/>
            <a:ext cx="7560840" cy="457200"/>
          </a:xfrm>
        </p:spPr>
        <p:txBody>
          <a:bodyPr/>
          <a:lstStyle/>
          <a:p>
            <a:pPr algn="l"/>
            <a:r>
              <a:rPr lang="de-DE" sz="1200" dirty="0" smtClean="0"/>
              <a:t>[1] </a:t>
            </a:r>
            <a:r>
              <a:rPr lang="de-DE" sz="1200" dirty="0" err="1" smtClean="0"/>
              <a:t>Qi,CharlesR.;Su,Hao;Mo,KaichunundGuibas,LeonidasJ.:PointNet</a:t>
            </a:r>
            <a:r>
              <a:rPr lang="de-DE" sz="1200" dirty="0" smtClean="0"/>
              <a:t>: </a:t>
            </a:r>
            <a:r>
              <a:rPr lang="de-DE" sz="1200" dirty="0" err="1" smtClean="0"/>
              <a:t>Deep</a:t>
            </a:r>
            <a:r>
              <a:rPr lang="de-DE" sz="1200" dirty="0" smtClean="0"/>
              <a:t> Learning on Point Sets </a:t>
            </a:r>
            <a:r>
              <a:rPr lang="de-DE" sz="1200" dirty="0" err="1" smtClean="0"/>
              <a:t>for</a:t>
            </a:r>
            <a:r>
              <a:rPr lang="de-DE" sz="1200" dirty="0" smtClean="0"/>
              <a:t> 3D </a:t>
            </a:r>
            <a:r>
              <a:rPr lang="de-DE" sz="1200" dirty="0" err="1" smtClean="0"/>
              <a:t>Classiﬁcation</a:t>
            </a:r>
            <a:r>
              <a:rPr lang="de-DE" sz="1200" dirty="0" smtClean="0"/>
              <a:t> </a:t>
            </a:r>
            <a:r>
              <a:rPr lang="de-DE" sz="1200" dirty="0" err="1" smtClean="0"/>
              <a:t>and</a:t>
            </a:r>
            <a:r>
              <a:rPr lang="de-DE" sz="1200" dirty="0" smtClean="0"/>
              <a:t> Segmentation. </a:t>
            </a:r>
            <a:endParaRPr lang="de-DE" sz="1200" dirty="0" smtClean="0"/>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 (CNN)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Neuronales Netz, das in mindestens einer Verarbeitungsschicht Faltungsoperationen durchführt</a:t>
            </a:r>
          </a:p>
          <a:p>
            <a:pPr lvl="1">
              <a:lnSpc>
                <a:spcPct val="90000"/>
              </a:lnSpc>
            </a:pPr>
            <a:endParaRPr lang="de-DE" sz="2400" dirty="0" smtClean="0"/>
          </a:p>
          <a:p>
            <a:pPr lvl="1">
              <a:lnSpc>
                <a:spcPct val="90000"/>
              </a:lnSpc>
            </a:pPr>
            <a:r>
              <a:rPr lang="de-DE" sz="2400" dirty="0" smtClean="0"/>
              <a:t>Pooling </a:t>
            </a:r>
            <a:r>
              <a:rPr lang="de-DE" sz="2400" dirty="0" err="1" smtClean="0"/>
              <a:t>Layers</a:t>
            </a:r>
            <a:r>
              <a:rPr lang="de-DE" sz="2400" dirty="0" smtClean="0"/>
              <a:t> fassen Daten zusammen</a:t>
            </a:r>
          </a:p>
          <a:p>
            <a:pPr lvl="1">
              <a:lnSpc>
                <a:spcPct val="90000"/>
              </a:lnSpc>
            </a:pPr>
            <a:endParaRPr lang="de-DE" sz="2400" dirty="0" smtClean="0"/>
          </a:p>
          <a:p>
            <a:pPr lvl="1">
              <a:lnSpc>
                <a:spcPct val="90000"/>
              </a:lnSpc>
            </a:pPr>
            <a:r>
              <a:rPr lang="de-DE" sz="2400" dirty="0" smtClean="0"/>
              <a:t>Die letzte Schicht ist häufig ein „</a:t>
            </a:r>
            <a:r>
              <a:rPr lang="de-DE" sz="2400" dirty="0" err="1" smtClean="0"/>
              <a:t>Fully</a:t>
            </a:r>
            <a:r>
              <a:rPr lang="de-DE" sz="2400" dirty="0" smtClean="0"/>
              <a:t> </a:t>
            </a:r>
            <a:r>
              <a:rPr lang="de-DE" sz="2400" dirty="0" err="1" smtClean="0"/>
              <a:t>Connected</a:t>
            </a:r>
            <a:r>
              <a:rPr lang="de-DE" sz="2400" dirty="0" smtClean="0"/>
              <a:t> Layer“ in der Art eines MLPs</a:t>
            </a:r>
          </a:p>
          <a:p>
            <a:pPr lvl="1">
              <a:lnSpc>
                <a:spcPct val="90000"/>
              </a:lnSpc>
            </a:pPr>
            <a:endParaRPr lang="de-DE" sz="2400" dirty="0" smtClean="0"/>
          </a:p>
          <a:p>
            <a:pPr lvl="1">
              <a:lnSpc>
                <a:spcPct val="90000"/>
              </a:lnSpc>
            </a:pPr>
            <a:r>
              <a:rPr lang="de-DE" sz="2400" dirty="0" smtClean="0"/>
              <a:t>„</a:t>
            </a:r>
            <a:r>
              <a:rPr lang="de-DE" sz="2400" dirty="0" err="1" smtClean="0"/>
              <a:t>Fully</a:t>
            </a:r>
            <a:r>
              <a:rPr lang="de-DE" sz="2400" dirty="0" smtClean="0"/>
              <a:t> </a:t>
            </a:r>
            <a:r>
              <a:rPr lang="de-DE" sz="2400" dirty="0" err="1" smtClean="0"/>
              <a:t>Convolutional</a:t>
            </a:r>
            <a:r>
              <a:rPr lang="de-DE" sz="2400" dirty="0" smtClean="0"/>
              <a:t> Network“: Netz ohne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Vorteile von CNNs in der Bildverarbeitung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Faltungskernel</a:t>
            </a:r>
            <a:r>
              <a:rPr lang="de-DE" sz="2400" dirty="0" smtClean="0"/>
              <a:t> vernachlässigbar klein im Verhältnis zum Bild</a:t>
            </a:r>
          </a:p>
          <a:p>
            <a:pPr lvl="1">
              <a:lnSpc>
                <a:spcPct val="90000"/>
              </a:lnSpc>
            </a:pPr>
            <a:endParaRPr lang="de-DE" sz="2400" dirty="0" smtClean="0"/>
          </a:p>
          <a:p>
            <a:pPr lvl="1">
              <a:lnSpc>
                <a:spcPct val="90000"/>
              </a:lnSpc>
            </a:pPr>
            <a:r>
              <a:rPr lang="de-DE" sz="2400" dirty="0" smtClean="0"/>
              <a:t>Speichereffizienz</a:t>
            </a:r>
          </a:p>
          <a:p>
            <a:pPr lvl="1">
              <a:lnSpc>
                <a:spcPct val="90000"/>
              </a:lnSpc>
            </a:pPr>
            <a:endParaRPr lang="de-DE" sz="2400" dirty="0" smtClean="0"/>
          </a:p>
          <a:p>
            <a:pPr lvl="1">
              <a:lnSpc>
                <a:spcPct val="90000"/>
              </a:lnSpc>
            </a:pPr>
            <a:r>
              <a:rPr lang="de-DE" sz="2400" dirty="0" err="1" smtClean="0"/>
              <a:t>Equivarianz</a:t>
            </a:r>
            <a:r>
              <a:rPr lang="de-DE" sz="2400" dirty="0" smtClean="0"/>
              <a:t> bezüglich Translation</a:t>
            </a:r>
          </a:p>
          <a:p>
            <a:pPr lvl="1">
              <a:lnSpc>
                <a:spcPct val="90000"/>
              </a:lnSpc>
            </a:pPr>
            <a:endParaRPr lang="de-DE" sz="2400" dirty="0" smtClean="0"/>
          </a:p>
          <a:p>
            <a:pPr lvl="1">
              <a:lnSpc>
                <a:spcPct val="90000"/>
              </a:lnSpc>
            </a:pPr>
            <a:r>
              <a:rPr lang="de-DE" sz="2400" dirty="0" smtClean="0"/>
              <a:t>Variable Größe der Eingabebilder</a:t>
            </a:r>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Einfügen von „Löchern“ in Faltungs-</a:t>
            </a:r>
            <a:r>
              <a:rPr lang="de-DE" sz="2400" dirty="0" err="1" smtClean="0"/>
              <a:t>Kernel</a:t>
            </a:r>
            <a:endParaRPr lang="de-DE" sz="2400" dirty="0" smtClean="0"/>
          </a:p>
          <a:p>
            <a:pPr lvl="1">
              <a:lnSpc>
                <a:spcPct val="90000"/>
              </a:lnSpc>
            </a:pPr>
            <a:r>
              <a:rPr lang="de-DE" sz="2400" dirty="0" smtClean="0"/>
              <a:t>Abstände der berücksichtigten Werte durch Erweiterungsrate angegeben</a:t>
            </a:r>
          </a:p>
          <a:p>
            <a:pPr lvl="1">
              <a:lnSpc>
                <a:spcPct val="90000"/>
              </a:lnSpc>
            </a:pPr>
            <a:r>
              <a:rPr lang="de-DE" sz="2400" dirty="0" smtClean="0"/>
              <a:t>Größeres Sichtfeld bei gleichem Rechenaufwand</a:t>
            </a:r>
          </a:p>
          <a:p>
            <a:pPr lvl="1">
              <a:lnSpc>
                <a:spcPct val="90000"/>
              </a:lnSpc>
            </a:pPr>
            <a:r>
              <a:rPr lang="de-DE" sz="2400" dirty="0" smtClean="0"/>
              <a:t>Höhere Auflösung</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AtrousConv.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9325" y="4149080"/>
            <a:ext cx="4705350" cy="25431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582659" name="Rectangle 3"/>
          <p:cNvSpPr>
            <a:spLocks noGrp="1" noChangeArrowheads="1"/>
          </p:cNvSpPr>
          <p:nvPr>
            <p:ph idx="1"/>
          </p:nvPr>
        </p:nvSpPr>
        <p:spPr/>
        <p:txBody>
          <a:bodyPr/>
          <a:lstStyle/>
          <a:p>
            <a:endParaRPr lang="de-DE" dirty="0" smtClean="0"/>
          </a:p>
          <a:p>
            <a:pPr>
              <a:buFontTx/>
              <a:buChar char="-"/>
            </a:pPr>
            <a:endParaRPr lang="de-DE" dirty="0"/>
          </a:p>
        </p:txBody>
      </p:sp>
      <p:pic>
        <p:nvPicPr>
          <p:cNvPr id="4" name="Picture 2" descr="C:\Users\Tarik\Desktop\BAPunktwolkensegmentierung\img\AtrousConvRe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3953" y="1412776"/>
            <a:ext cx="8236095"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Spatial</a:t>
            </a:r>
            <a:r>
              <a:rPr lang="de-DE" dirty="0" smtClean="0"/>
              <a:t> </a:t>
            </a:r>
            <a:r>
              <a:rPr lang="de-DE" dirty="0" err="1" smtClean="0"/>
              <a:t>Pyramid</a:t>
            </a:r>
            <a:r>
              <a:rPr lang="de-DE" dirty="0" smtClean="0"/>
              <a:t> Pooling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Parallele </a:t>
            </a:r>
            <a:r>
              <a:rPr lang="de-DE" sz="2400" dirty="0" err="1" smtClean="0"/>
              <a:t>Convolutional</a:t>
            </a:r>
            <a:r>
              <a:rPr lang="de-DE" sz="2400" dirty="0" smtClean="0"/>
              <a:t> </a:t>
            </a:r>
            <a:r>
              <a:rPr lang="de-DE" sz="2400" dirty="0" err="1" smtClean="0"/>
              <a:t>Layers</a:t>
            </a:r>
            <a:r>
              <a:rPr lang="de-DE" sz="2400" dirty="0" smtClean="0"/>
              <a:t> mit unterschiedlicher Erweiterungsrate</a:t>
            </a:r>
          </a:p>
          <a:p>
            <a:pPr lvl="1">
              <a:lnSpc>
                <a:spcPct val="90000"/>
              </a:lnSpc>
            </a:pPr>
            <a:r>
              <a:rPr lang="de-DE" sz="2400" dirty="0" smtClean="0"/>
              <a:t>Erreicht Größeninvarianz</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yramPoolin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17362" y="2996952"/>
            <a:ext cx="4909277" cy="363324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Conditional</a:t>
            </a:r>
            <a:r>
              <a:rPr lang="de-DE" dirty="0" smtClean="0"/>
              <a:t> Random Fields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Lernt eine Wahrscheinlichkeitsverteilung </a:t>
            </a:r>
            <a:r>
              <a:rPr lang="de-DE" sz="2400" i="1" dirty="0" smtClean="0"/>
              <a:t>p(X|Y)</a:t>
            </a:r>
          </a:p>
          <a:p>
            <a:pPr lvl="1">
              <a:lnSpc>
                <a:spcPct val="90000"/>
              </a:lnSpc>
            </a:pPr>
            <a:r>
              <a:rPr lang="de-DE" sz="2400" i="1" dirty="0" smtClean="0"/>
              <a:t>p</a:t>
            </a:r>
            <a:r>
              <a:rPr lang="de-DE" sz="2400" dirty="0" smtClean="0"/>
              <a:t> mit maximaler Entropie wählen</a:t>
            </a:r>
          </a:p>
          <a:p>
            <a:pPr lvl="1">
              <a:lnSpc>
                <a:spcPct val="90000"/>
              </a:lnSpc>
            </a:pPr>
            <a:r>
              <a:rPr lang="de-DE" sz="2400" dirty="0" smtClean="0"/>
              <a:t>Berechnung von Ausgabe y für Eingabe x mittels </a:t>
            </a:r>
            <a:r>
              <a:rPr lang="de-DE" sz="2400" dirty="0" err="1" smtClean="0"/>
              <a:t>Viterbi</a:t>
            </a:r>
            <a:r>
              <a:rPr lang="de-DE" sz="2400" dirty="0" smtClean="0"/>
              <a:t>-Algorithmus </a:t>
            </a:r>
          </a:p>
          <a:p>
            <a:pPr lvl="1">
              <a:lnSpc>
                <a:spcPct val="90000"/>
              </a:lnSpc>
            </a:pPr>
            <a:r>
              <a:rPr lang="de-DE" sz="2400" dirty="0" smtClean="0"/>
              <a:t>Lernen durch Gradient-</a:t>
            </a:r>
            <a:r>
              <a:rPr lang="de-DE" sz="2400" dirty="0" err="1" smtClean="0"/>
              <a:t>Descend</a:t>
            </a:r>
            <a:r>
              <a:rPr lang="de-DE" sz="2400" dirty="0" smtClean="0"/>
              <a:t> mit Newton-Verfahren</a:t>
            </a:r>
            <a:endParaRPr lang="de-DE" sz="2400" i="1"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RFRes.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7277" y="4121696"/>
            <a:ext cx="8569446" cy="273630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Residual Learning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Einbauen von „Abkürzungen“ in das Netzwerk</a:t>
            </a:r>
          </a:p>
          <a:p>
            <a:pPr lvl="1">
              <a:lnSpc>
                <a:spcPct val="90000"/>
              </a:lnSpc>
            </a:pPr>
            <a:endParaRPr lang="de-DE" sz="2400" dirty="0" smtClean="0"/>
          </a:p>
          <a:p>
            <a:pPr lvl="1">
              <a:lnSpc>
                <a:spcPct val="90000"/>
              </a:lnSpc>
            </a:pPr>
            <a:r>
              <a:rPr lang="de-DE" sz="2400" dirty="0" smtClean="0"/>
              <a:t>Verhindert eine Verschlechterung der Ergebnisse durch das Hinzufügen zusätzlicher Schichten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Res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11960" y="1052736"/>
            <a:ext cx="4831085" cy="541613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Projektive Geometrie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Erweiterung der euklidischen Geometrie</a:t>
            </a:r>
          </a:p>
          <a:p>
            <a:pPr lvl="1">
              <a:lnSpc>
                <a:spcPct val="90000"/>
              </a:lnSpc>
              <a:buNone/>
            </a:pPr>
            <a:endParaRPr lang="de-DE" sz="2400" dirty="0" smtClean="0"/>
          </a:p>
          <a:p>
            <a:pPr lvl="1">
              <a:lnSpc>
                <a:spcPct val="90000"/>
              </a:lnSpc>
            </a:pPr>
            <a:r>
              <a:rPr lang="de-DE" sz="2400" dirty="0" smtClean="0"/>
              <a:t>Annahme von unendlich weit entfernten Punkten</a:t>
            </a:r>
          </a:p>
          <a:p>
            <a:pPr lvl="1">
              <a:lnSpc>
                <a:spcPct val="90000"/>
              </a:lnSpc>
            </a:pPr>
            <a:endParaRPr lang="de-DE" sz="2400" dirty="0" smtClean="0"/>
          </a:p>
          <a:p>
            <a:pPr lvl="1">
              <a:lnSpc>
                <a:spcPct val="90000"/>
              </a:lnSpc>
            </a:pPr>
            <a:r>
              <a:rPr lang="de-DE" sz="2400" dirty="0" smtClean="0"/>
              <a:t>Parallele Geraden schneiden sich in einem Punkt im Unendlichen</a:t>
            </a:r>
          </a:p>
          <a:p>
            <a:pPr lvl="1">
              <a:lnSpc>
                <a:spcPct val="90000"/>
              </a:lnSpc>
            </a:pPr>
            <a:endParaRPr lang="de-DE" sz="2400" dirty="0" smtClean="0"/>
          </a:p>
          <a:p>
            <a:pPr lvl="1">
              <a:lnSpc>
                <a:spcPct val="90000"/>
              </a:lnSpc>
            </a:pPr>
            <a:r>
              <a:rPr lang="de-DE" sz="2400" dirty="0" smtClean="0"/>
              <a:t>Parallele Geraden müssen nicht als </a:t>
            </a:r>
            <a:r>
              <a:rPr lang="de-DE" sz="2400" dirty="0" err="1" smtClean="0"/>
              <a:t>spezialfall</a:t>
            </a:r>
            <a:r>
              <a:rPr lang="de-DE" sz="2400" dirty="0" smtClean="0"/>
              <a:t> berücksichtigt werden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a:t>Inhalt</a:t>
            </a:r>
          </a:p>
        </p:txBody>
      </p:sp>
      <p:sp>
        <p:nvSpPr>
          <p:cNvPr id="464901" name="Rectangle 5"/>
          <p:cNvSpPr>
            <a:spLocks noGrp="1" noChangeArrowheads="1"/>
          </p:cNvSpPr>
          <p:nvPr>
            <p:ph type="body" idx="1"/>
          </p:nvPr>
        </p:nvSpPr>
        <p:spPr/>
        <p:txBody>
          <a:bodyPr/>
          <a:lstStyle/>
          <a:p>
            <a:pPr lvl="1">
              <a:lnSpc>
                <a:spcPct val="90000"/>
              </a:lnSpc>
            </a:pPr>
            <a:r>
              <a:rPr lang="de-DE" dirty="0" smtClean="0"/>
              <a:t>Motivation der Arbeit</a:t>
            </a:r>
            <a:endParaRPr lang="de-DE" dirty="0"/>
          </a:p>
          <a:p>
            <a:pPr lvl="1">
              <a:lnSpc>
                <a:spcPct val="90000"/>
              </a:lnSpc>
            </a:pPr>
            <a:endParaRPr lang="de-DE" dirty="0"/>
          </a:p>
          <a:p>
            <a:pPr lvl="1">
              <a:lnSpc>
                <a:spcPct val="90000"/>
              </a:lnSpc>
            </a:pPr>
            <a:r>
              <a:rPr lang="de-DE" dirty="0" smtClean="0"/>
              <a:t>Problemdefinition und Ziele</a:t>
            </a:r>
            <a:endParaRPr lang="de-DE" dirty="0"/>
          </a:p>
          <a:p>
            <a:pPr lvl="1">
              <a:lnSpc>
                <a:spcPct val="90000"/>
              </a:lnSpc>
            </a:pPr>
            <a:endParaRPr lang="de-DE" dirty="0"/>
          </a:p>
          <a:p>
            <a:pPr lvl="1">
              <a:lnSpc>
                <a:spcPct val="90000"/>
              </a:lnSpc>
            </a:pPr>
            <a:r>
              <a:rPr lang="de-DE" dirty="0" smtClean="0"/>
              <a:t>Literatur</a:t>
            </a:r>
          </a:p>
          <a:p>
            <a:pPr lvl="1">
              <a:lnSpc>
                <a:spcPct val="90000"/>
              </a:lnSpc>
            </a:pPr>
            <a:endParaRPr lang="de-DE" sz="1600" dirty="0" smtClean="0"/>
          </a:p>
          <a:p>
            <a:pPr lvl="1">
              <a:lnSpc>
                <a:spcPct val="90000"/>
              </a:lnSpc>
            </a:pPr>
            <a:r>
              <a:rPr lang="de-DE" dirty="0" smtClean="0"/>
              <a:t>Grundlagentheorie</a:t>
            </a:r>
          </a:p>
          <a:p>
            <a:pPr lvl="1">
              <a:lnSpc>
                <a:spcPct val="90000"/>
              </a:lnSpc>
            </a:pPr>
            <a:endParaRPr lang="de-DE" dirty="0" smtClean="0"/>
          </a:p>
          <a:p>
            <a:pPr lvl="1">
              <a:lnSpc>
                <a:spcPct val="90000"/>
              </a:lnSpc>
            </a:pPr>
            <a:r>
              <a:rPr lang="de-DE" dirty="0" smtClean="0"/>
              <a:t>Algorithmus</a:t>
            </a:r>
          </a:p>
          <a:p>
            <a:pPr lvl="1">
              <a:lnSpc>
                <a:spcPct val="90000"/>
              </a:lnSpc>
            </a:pPr>
            <a:endParaRPr lang="de-DE" dirty="0" smtClean="0"/>
          </a:p>
          <a:p>
            <a:pPr lvl="1">
              <a:lnSpc>
                <a:spcPct val="90000"/>
              </a:lnSpc>
            </a:pPr>
            <a:r>
              <a:rPr lang="de-DE" dirty="0" smtClean="0"/>
              <a:t>Experimente</a:t>
            </a:r>
          </a:p>
          <a:p>
            <a:pPr lvl="1">
              <a:lnSpc>
                <a:spcPct val="90000"/>
              </a:lnSpc>
            </a:pPr>
            <a:endParaRPr lang="de-DE" dirty="0" smtClean="0"/>
          </a:p>
          <a:p>
            <a:pPr lvl="1">
              <a:lnSpc>
                <a:spcPct val="90000"/>
              </a:lnSpc>
            </a:pPr>
            <a:r>
              <a:rPr lang="de-DE" dirty="0" smtClean="0"/>
              <a:t>Schlussfolgerung</a:t>
            </a: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Kameraprojektion</a:t>
            </a:r>
            <a:endParaRPr lang="de-DE" dirty="0"/>
          </a:p>
        </p:txBody>
      </p:sp>
      <p:sp>
        <p:nvSpPr>
          <p:cNvPr id="464901" name="Rectangle 5"/>
          <p:cNvSpPr>
            <a:spLocks noGrp="1" noChangeArrowheads="1"/>
          </p:cNvSpPr>
          <p:nvPr>
            <p:ph idx="1"/>
          </p:nvPr>
        </p:nvSpPr>
        <p:spPr/>
        <p:txBody>
          <a:bodyPr/>
          <a:lstStyle/>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rojek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38635" y="1456594"/>
            <a:ext cx="6066731" cy="540140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Wo wird ein Punkt im dreidimensionalen Raum auf der Bildebene abgebildet?</a:t>
            </a:r>
          </a:p>
          <a:p>
            <a:pPr lvl="1">
              <a:lnSpc>
                <a:spcPct val="90000"/>
              </a:lnSpc>
            </a:pPr>
            <a:endParaRPr lang="de-DE" sz="2400" dirty="0" smtClean="0"/>
          </a:p>
          <a:p>
            <a:pPr lvl="1">
              <a:lnSpc>
                <a:spcPct val="90000"/>
              </a:lnSpc>
            </a:pPr>
            <a:r>
              <a:rPr lang="de-DE" sz="2400" dirty="0" smtClean="0"/>
              <a:t>Wo wird ein Punkt, der in einem Bild zu sehen ist in einem anderen Bild abgebildet?</a:t>
            </a:r>
          </a:p>
          <a:p>
            <a:pPr lvl="1">
              <a:lnSpc>
                <a:spcPct val="90000"/>
              </a:lnSpc>
            </a:pPr>
            <a:endParaRPr lang="de-DE" sz="2400" dirty="0" smtClean="0"/>
          </a:p>
          <a:p>
            <a:pPr lvl="1">
              <a:lnSpc>
                <a:spcPct val="90000"/>
              </a:lnSpc>
            </a:pPr>
            <a:r>
              <a:rPr lang="de-DE" sz="2400" dirty="0" smtClean="0"/>
              <a:t>Wie groß ist eine abgebildete Fläche in der Realität?</a:t>
            </a:r>
          </a:p>
          <a:p>
            <a:pPr lvl="1">
              <a:lnSpc>
                <a:spcPct val="90000"/>
              </a:lnSpc>
            </a:pPr>
            <a:endParaRPr lang="de-DE" sz="2400" dirty="0" smtClean="0"/>
          </a:p>
          <a:p>
            <a:pPr lvl="1">
              <a:lnSpc>
                <a:spcPct val="90000"/>
              </a:lnSpc>
            </a:pPr>
            <a:r>
              <a:rPr lang="de-DE" sz="2400" dirty="0" smtClean="0"/>
              <a:t>Ist eine Ellipse im Bild die Projektion eines Kreises?</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Folgende Informationen werden benötigt:</a:t>
            </a:r>
          </a:p>
          <a:p>
            <a:pPr lvl="1">
              <a:lnSpc>
                <a:spcPct val="90000"/>
              </a:lnSpc>
            </a:pPr>
            <a:r>
              <a:rPr lang="de-DE" sz="2400" dirty="0" smtClean="0"/>
              <a:t>Entfernung zwischen Projektionszentrum und Bildebene</a:t>
            </a:r>
          </a:p>
          <a:p>
            <a:pPr lvl="1">
              <a:lnSpc>
                <a:spcPct val="90000"/>
              </a:lnSpc>
            </a:pPr>
            <a:r>
              <a:rPr lang="de-DE" sz="2400" dirty="0" smtClean="0"/>
              <a:t>Position des Bildzentrums</a:t>
            </a:r>
          </a:p>
          <a:p>
            <a:pPr lvl="1">
              <a:lnSpc>
                <a:spcPct val="90000"/>
              </a:lnSpc>
            </a:pPr>
            <a:r>
              <a:rPr lang="de-DE" sz="2400" dirty="0" smtClean="0"/>
              <a:t>Höhe und Breite der Pixel</a:t>
            </a:r>
          </a:p>
          <a:p>
            <a:pPr lvl="1">
              <a:lnSpc>
                <a:spcPct val="90000"/>
              </a:lnSpc>
            </a:pPr>
            <a:r>
              <a:rPr lang="de-DE" sz="2400" dirty="0" smtClean="0"/>
              <a:t>Scherungswinkel zwischen den Achsen</a:t>
            </a:r>
          </a:p>
          <a:p>
            <a:pPr lvl="1">
              <a:lnSpc>
                <a:spcPct val="90000"/>
              </a:lnSpc>
            </a:pPr>
            <a:r>
              <a:rPr lang="de-DE" sz="2400" dirty="0" smtClean="0"/>
              <a:t>Position und Ausrichtung der Kamera</a:t>
            </a:r>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Algorithmus</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Semantische Bildsegmentierung mit </a:t>
            </a:r>
            <a:r>
              <a:rPr lang="de-DE" sz="2400" dirty="0" err="1" smtClean="0"/>
              <a:t>DeepLab</a:t>
            </a: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Projektion der erkannten Labels auf eine Punktwolke</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None/>
            </a:pPr>
            <a:endParaRPr lang="de-DE" sz="2400" dirty="0" smtClean="0"/>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1026" name="Picture 2" descr="C:\Users\Tarik\Desktop\BAPunktwolkensegmentierung\img\Verfahren.png"/>
          <p:cNvPicPr>
            <a:picLocks noChangeAspect="1" noChangeArrowheads="1"/>
          </p:cNvPicPr>
          <p:nvPr/>
        </p:nvPicPr>
        <p:blipFill>
          <a:blip r:embed="rId3"/>
          <a:srcRect/>
          <a:stretch>
            <a:fillRect/>
          </a:stretch>
        </p:blipFill>
        <p:spPr bwMode="auto">
          <a:xfrm>
            <a:off x="179512" y="1628800"/>
            <a:ext cx="8803393" cy="2952328"/>
          </a:xfrm>
          <a:prstGeom prst="rect">
            <a:avLst/>
          </a:prstGeom>
          <a:noFill/>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DeepLab</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 </a:t>
            </a:r>
            <a:r>
              <a:rPr lang="de-DE" sz="2400" dirty="0" err="1" smtClean="0"/>
              <a:t>Deep</a:t>
            </a:r>
            <a:r>
              <a:rPr lang="de-DE" sz="2400" dirty="0" smtClean="0"/>
              <a:t>-Learning Model für semantische Segmentation, basierend auf DCNNs</a:t>
            </a:r>
          </a:p>
          <a:p>
            <a:pPr lvl="1">
              <a:lnSpc>
                <a:spcPct val="90000"/>
              </a:lnSpc>
            </a:pPr>
            <a:endParaRPr lang="de-DE" sz="2400" dirty="0" smtClean="0"/>
          </a:p>
          <a:p>
            <a:pPr lvl="1">
              <a:lnSpc>
                <a:spcPct val="90000"/>
              </a:lnSpc>
            </a:pPr>
            <a:r>
              <a:rPr lang="de-DE" sz="2400" dirty="0" smtClean="0"/>
              <a:t>State-</a:t>
            </a:r>
            <a:r>
              <a:rPr lang="de-DE" sz="2400" dirty="0" err="1" smtClean="0"/>
              <a:t>of</a:t>
            </a:r>
            <a:r>
              <a:rPr lang="de-DE" sz="2400" dirty="0" smtClean="0"/>
              <a:t>-</a:t>
            </a:r>
            <a:r>
              <a:rPr lang="de-DE" sz="2400" dirty="0" err="1" smtClean="0"/>
              <a:t>the</a:t>
            </a:r>
            <a:r>
              <a:rPr lang="de-DE" sz="2400" dirty="0" smtClean="0"/>
              <a:t>-</a:t>
            </a:r>
            <a:r>
              <a:rPr lang="de-DE" sz="2400" dirty="0" err="1" smtClean="0"/>
              <a:t>art</a:t>
            </a:r>
            <a:endParaRPr lang="de-DE" sz="2400" dirty="0" smtClean="0"/>
          </a:p>
          <a:p>
            <a:pPr lvl="1">
              <a:lnSpc>
                <a:spcPct val="90000"/>
              </a:lnSpc>
            </a:pPr>
            <a:endParaRPr lang="de-DE" sz="2400" dirty="0" smtClean="0"/>
          </a:p>
          <a:p>
            <a:pPr lvl="1">
              <a:lnSpc>
                <a:spcPct val="90000"/>
              </a:lnSpc>
            </a:pPr>
            <a:r>
              <a:rPr lang="de-DE" sz="2400" dirty="0" smtClean="0"/>
              <a:t>Entwickelt von Google, vorgestellt 2015</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Arbeitsfluss von </a:t>
            </a:r>
            <a:r>
              <a:rPr lang="de-DE" dirty="0" err="1" smtClean="0"/>
              <a:t>DeepLab</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Erstellt eine Score </a:t>
            </a:r>
            <a:r>
              <a:rPr lang="de-DE" sz="2400" dirty="0" err="1" smtClean="0"/>
              <a:t>Map</a:t>
            </a:r>
            <a:r>
              <a:rPr lang="de-DE" sz="2400" dirty="0" smtClean="0"/>
              <a:t> mit einem DCNN</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Verbessert die Kantenerkennung und verringert Rauschen mit einem CRF</a:t>
            </a:r>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1378" t="23025" r="15778" b="14809"/>
          <a:stretch/>
        </p:blipFill>
        <p:spPr bwMode="auto">
          <a:xfrm>
            <a:off x="665820" y="3304751"/>
            <a:ext cx="7812360" cy="35532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Anpassungen des DCNN für semantische Segmentierung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Ersetzen aller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r>
              <a:rPr lang="de-DE" sz="2400" dirty="0" smtClean="0"/>
              <a:t> durch </a:t>
            </a:r>
            <a:r>
              <a:rPr lang="de-DE" sz="2400" dirty="0" err="1" smtClean="0"/>
              <a:t>Convolutional</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Convolution</a:t>
            </a:r>
            <a:r>
              <a:rPr lang="de-DE" sz="2400" dirty="0" smtClean="0"/>
              <a:t> anstatt Pooling in tieferen Verarbeitungsschichten für höhere Auflösung</a:t>
            </a:r>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Spatial</a:t>
            </a:r>
            <a:r>
              <a:rPr lang="de-DE" sz="2400" dirty="0" smtClean="0"/>
              <a:t> </a:t>
            </a:r>
            <a:r>
              <a:rPr lang="de-DE" sz="2400" dirty="0" err="1" smtClean="0"/>
              <a:t>Pyramid</a:t>
            </a:r>
            <a:r>
              <a:rPr lang="de-DE" sz="2400" dirty="0" smtClean="0"/>
              <a:t> Pooling für Größeninvarianz</a:t>
            </a:r>
          </a:p>
          <a:p>
            <a:pPr lvl="1">
              <a:lnSpc>
                <a:spcPct val="90000"/>
              </a:lnSpc>
            </a:pPr>
            <a:endParaRPr lang="de-DE" sz="2400" dirty="0" smtClean="0"/>
          </a:p>
          <a:p>
            <a:pPr lvl="1">
              <a:lnSpc>
                <a:spcPct val="90000"/>
              </a:lnSpc>
            </a:pPr>
            <a:r>
              <a:rPr lang="de-DE" sz="2400" dirty="0" smtClean="0"/>
              <a:t>Bi-lineare Interpolation zur Vergrößerung der resultierenden Score </a:t>
            </a:r>
            <a:r>
              <a:rPr lang="de-DE" sz="2400" dirty="0" err="1" smtClean="0"/>
              <a:t>Map</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Backbones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Xception65:</a:t>
            </a:r>
          </a:p>
          <a:p>
            <a:pPr lvl="2">
              <a:lnSpc>
                <a:spcPct val="90000"/>
              </a:lnSpc>
            </a:pPr>
            <a:r>
              <a:rPr lang="de-DE" sz="2200" dirty="0" smtClean="0"/>
              <a:t>Leistungsfähig und zeitintensiv</a:t>
            </a:r>
            <a:endParaRPr lang="de-DE" sz="2400" dirty="0" smtClean="0"/>
          </a:p>
          <a:p>
            <a:pPr lvl="1">
              <a:lnSpc>
                <a:spcPct val="90000"/>
              </a:lnSpc>
            </a:pPr>
            <a:r>
              <a:rPr lang="de-DE" sz="2400" dirty="0" smtClean="0"/>
              <a:t>MobileNetV2:</a:t>
            </a:r>
          </a:p>
          <a:p>
            <a:pPr lvl="2">
              <a:lnSpc>
                <a:spcPct val="90000"/>
              </a:lnSpc>
            </a:pPr>
            <a:r>
              <a:rPr lang="de-DE" sz="2400" dirty="0" smtClean="0"/>
              <a:t>Leichtgewichtiges Netz für mobile Anwendungen</a:t>
            </a:r>
          </a:p>
          <a:p>
            <a:pPr lvl="2">
              <a:lnSpc>
                <a:spcPct val="90000"/>
              </a:lnSpc>
            </a:pPr>
            <a:r>
              <a:rPr lang="de-DE" sz="2400" dirty="0" err="1" smtClean="0"/>
              <a:t>Bottleneck-Layers</a:t>
            </a: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SeparableConvolu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9543" y="4221088"/>
            <a:ext cx="7484914" cy="251913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Projektion der Labels auf Punktwolken</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Berechnen der Projektionsmatrix</a:t>
            </a:r>
          </a:p>
          <a:p>
            <a:pPr marL="914400" lvl="1" indent="-457200">
              <a:lnSpc>
                <a:spcPct val="90000"/>
              </a:lnSpc>
              <a:buFont typeface="+mj-lt"/>
              <a:buAutoNum type="arabicPeriod"/>
            </a:pPr>
            <a:r>
              <a:rPr lang="de-DE" sz="2400" dirty="0" smtClean="0"/>
              <a:t>Für jeden Punkt P in der Punktwolke:</a:t>
            </a:r>
          </a:p>
          <a:p>
            <a:pPr marL="1314450" lvl="2" indent="-457200">
              <a:lnSpc>
                <a:spcPct val="90000"/>
              </a:lnSpc>
              <a:buFont typeface="+mj-lt"/>
              <a:buAutoNum type="arabicPeriod"/>
            </a:pPr>
            <a:r>
              <a:rPr lang="de-DE" sz="2200" dirty="0" smtClean="0"/>
              <a:t>Multiplikation der Koordinaten von P mit der Projektionsmatrix</a:t>
            </a:r>
          </a:p>
          <a:p>
            <a:pPr marL="1314450" lvl="2" indent="-457200">
              <a:lnSpc>
                <a:spcPct val="90000"/>
              </a:lnSpc>
              <a:buFont typeface="+mj-lt"/>
              <a:buAutoNum type="arabicPeriod"/>
            </a:pPr>
            <a:r>
              <a:rPr lang="de-DE" sz="2200" dirty="0" smtClean="0"/>
              <a:t>Überprüfen, ob sich die Projektion des Punktes P in der Bildfläche befindet</a:t>
            </a:r>
          </a:p>
          <a:p>
            <a:pPr marL="1314450" lvl="2" indent="-457200">
              <a:lnSpc>
                <a:spcPct val="90000"/>
              </a:lnSpc>
              <a:buFont typeface="+mj-lt"/>
              <a:buAutoNum type="arabicPeriod"/>
            </a:pPr>
            <a:r>
              <a:rPr lang="de-DE" sz="2200" dirty="0" smtClean="0"/>
              <a:t>Falls ja, weise P das Label des entsprechenden Pixels zu</a:t>
            </a: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 der Experimente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Feststellen, was erwartet werden kann</a:t>
            </a:r>
          </a:p>
          <a:p>
            <a:pPr lvl="1">
              <a:lnSpc>
                <a:spcPct val="90000"/>
              </a:lnSpc>
            </a:pPr>
            <a:endParaRPr lang="de-DE" sz="2400" dirty="0" smtClean="0"/>
          </a:p>
          <a:p>
            <a:pPr lvl="1">
              <a:lnSpc>
                <a:spcPct val="90000"/>
              </a:lnSpc>
            </a:pPr>
            <a:r>
              <a:rPr lang="de-DE" sz="2400" dirty="0" smtClean="0"/>
              <a:t>Verbessern der Ergebnisse durch Anpassen des Lernvorgangs</a:t>
            </a:r>
          </a:p>
          <a:p>
            <a:pPr lvl="1">
              <a:lnSpc>
                <a:spcPct val="90000"/>
              </a:lnSpc>
            </a:pPr>
            <a:endParaRPr lang="de-DE" sz="2400" dirty="0" smtClean="0"/>
          </a:p>
          <a:p>
            <a:pPr lvl="1">
              <a:lnSpc>
                <a:spcPct val="90000"/>
              </a:lnSpc>
            </a:pPr>
            <a:r>
              <a:rPr lang="de-DE" sz="2400" dirty="0" smtClean="0"/>
              <a:t>Vergleich zwischen den Backbones</a:t>
            </a:r>
          </a:p>
          <a:p>
            <a:pPr lvl="1">
              <a:lnSpc>
                <a:spcPct val="90000"/>
              </a:lnSpc>
            </a:pPr>
            <a:endParaRPr lang="de-DE" sz="2400" dirty="0" smtClean="0"/>
          </a:p>
          <a:p>
            <a:pPr lvl="1">
              <a:lnSpc>
                <a:spcPct val="90000"/>
              </a:lnSpc>
            </a:pP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Motivation der Arbeit</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Maschinelles Sehen für viele moderne Anwendungen wichtig</a:t>
            </a:r>
          </a:p>
          <a:p>
            <a:pPr lvl="1">
              <a:lnSpc>
                <a:spcPct val="90000"/>
              </a:lnSpc>
            </a:pPr>
            <a:endParaRPr lang="de-DE" dirty="0" smtClean="0"/>
          </a:p>
          <a:p>
            <a:pPr lvl="1">
              <a:lnSpc>
                <a:spcPct val="90000"/>
              </a:lnSpc>
            </a:pPr>
            <a:r>
              <a:rPr lang="de-DE" dirty="0" smtClean="0"/>
              <a:t>Erkennung der Umwelt als Teil der Prozesskette beim autonomen Fahren</a:t>
            </a:r>
          </a:p>
          <a:p>
            <a:pPr lvl="2">
              <a:lnSpc>
                <a:spcPct val="90000"/>
              </a:lnSpc>
            </a:pPr>
            <a:r>
              <a:rPr lang="en-US" dirty="0" smtClean="0"/>
              <a:t>“This capability to detect the actual state of the environment and to check the viability of locomotion is considered to be a main ingredient for autonomous driving”</a:t>
            </a:r>
            <a:r>
              <a:rPr lang="en-US" baseline="30000" dirty="0" smtClean="0"/>
              <a:t>[1]</a:t>
            </a:r>
            <a:endParaRPr lang="de-DE" baseline="30000" dirty="0" smtClean="0"/>
          </a:p>
          <a:p>
            <a:pPr lvl="1">
              <a:lnSpc>
                <a:spcPct val="90000"/>
              </a:lnSpc>
            </a:pPr>
            <a:endParaRPr lang="de-DE" dirty="0" smtClean="0"/>
          </a:p>
          <a:p>
            <a:pPr lvl="1">
              <a:lnSpc>
                <a:spcPct val="90000"/>
              </a:lnSpc>
            </a:pPr>
            <a:r>
              <a:rPr lang="de-DE" dirty="0" smtClean="0"/>
              <a:t>Dreidimensionales Problem</a:t>
            </a:r>
          </a:p>
          <a:p>
            <a:pPr lvl="1">
              <a:lnSpc>
                <a:spcPct val="90000"/>
              </a:lnSpc>
            </a:pPr>
            <a:endParaRPr lang="de-DE" dirty="0" smtClean="0"/>
          </a:p>
          <a:p>
            <a:pPr lvl="1">
              <a:lnSpc>
                <a:spcPct val="90000"/>
              </a:lnSpc>
            </a:pPr>
            <a:endParaRPr lang="de-DE" sz="1600" dirty="0" smtClean="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021288"/>
            <a:ext cx="7560840" cy="457200"/>
          </a:xfrm>
        </p:spPr>
        <p:txBody>
          <a:bodyPr/>
          <a:lstStyle/>
          <a:p>
            <a:pPr algn="l"/>
            <a:r>
              <a:rPr lang="de-DE" dirty="0" smtClean="0"/>
              <a:t>[1] </a:t>
            </a:r>
            <a:r>
              <a:rPr lang="de-DE" sz="1200" dirty="0" smtClean="0"/>
              <a:t>Dickmanns, E.D. und Zapp, A.: </a:t>
            </a:r>
            <a:r>
              <a:rPr lang="de-DE" sz="1200" dirty="0" err="1" smtClean="0"/>
              <a:t>Autonomous</a:t>
            </a:r>
            <a:r>
              <a:rPr lang="de-DE" sz="1200" dirty="0" smtClean="0"/>
              <a:t> High Speed Road </a:t>
            </a:r>
            <a:r>
              <a:rPr lang="de-DE" sz="1200" dirty="0" err="1" smtClean="0"/>
              <a:t>Vehicle</a:t>
            </a:r>
            <a:r>
              <a:rPr lang="de-DE" sz="1200" dirty="0" smtClean="0"/>
              <a:t> </a:t>
            </a:r>
            <a:r>
              <a:rPr lang="de-DE" sz="1200" dirty="0" err="1" smtClean="0"/>
              <a:t>Guidance</a:t>
            </a:r>
            <a:r>
              <a:rPr lang="de-DE" sz="1200" dirty="0" smtClean="0"/>
              <a:t> </a:t>
            </a:r>
            <a:r>
              <a:rPr lang="de-DE" sz="1200" dirty="0" err="1" smtClean="0"/>
              <a:t>by</a:t>
            </a:r>
            <a:r>
              <a:rPr lang="de-DE" sz="1200" dirty="0" smtClean="0"/>
              <a:t> Computer Vision1. In: IFAC </a:t>
            </a:r>
            <a:r>
              <a:rPr lang="de-DE" sz="1200" dirty="0" err="1" smtClean="0"/>
              <a:t>Proceedings</a:t>
            </a:r>
            <a:r>
              <a:rPr lang="de-DE" sz="1200" dirty="0" smtClean="0"/>
              <a:t> </a:t>
            </a:r>
            <a:r>
              <a:rPr lang="de-DE" sz="1200" dirty="0" err="1" smtClean="0"/>
              <a:t>Volumes</a:t>
            </a:r>
            <a:r>
              <a:rPr lang="de-DE" sz="1200" dirty="0" smtClean="0"/>
              <a:t>, Band 20, Nr.5, Part 4. 10th </a:t>
            </a:r>
            <a:r>
              <a:rPr lang="de-DE" sz="1200" dirty="0" err="1" smtClean="0"/>
              <a:t>Triennial</a:t>
            </a:r>
            <a:r>
              <a:rPr lang="de-DE" sz="1200" dirty="0" smtClean="0"/>
              <a:t> IFAC </a:t>
            </a:r>
            <a:r>
              <a:rPr lang="de-DE" sz="1200" dirty="0" err="1" smtClean="0"/>
              <a:t>Congress</a:t>
            </a:r>
            <a:r>
              <a:rPr lang="de-DE" sz="1200" dirty="0" smtClean="0"/>
              <a:t> on Automatic </a:t>
            </a:r>
            <a:r>
              <a:rPr lang="de-DE" sz="1200" dirty="0" err="1" smtClean="0"/>
              <a:t>Control</a:t>
            </a:r>
            <a:r>
              <a:rPr lang="de-DE" sz="1200" dirty="0" smtClean="0"/>
              <a:t> - 1987 Volume IV, </a:t>
            </a:r>
            <a:r>
              <a:rPr lang="de-DE" sz="1200" dirty="0" err="1" smtClean="0"/>
              <a:t>Munich</a:t>
            </a:r>
            <a:r>
              <a:rPr lang="de-DE" sz="1200" dirty="0" smtClean="0"/>
              <a:t>, Germany, 27-31 </a:t>
            </a:r>
            <a:r>
              <a:rPr lang="de-DE" sz="1200" dirty="0" err="1" smtClean="0"/>
              <a:t>July</a:t>
            </a:r>
            <a:r>
              <a:rPr lang="de-DE" sz="1200" dirty="0" smtClean="0"/>
              <a:t>, Seiten 221–226, 1987. </a:t>
            </a:r>
            <a:endParaRPr lang="de-DE" sz="1200" dirty="0"/>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Cityscapes</a:t>
            </a:r>
            <a:r>
              <a:rPr lang="de-DE" sz="2400" dirty="0" smtClean="0"/>
              <a:t>:</a:t>
            </a:r>
          </a:p>
          <a:p>
            <a:pPr lvl="2">
              <a:lnSpc>
                <a:spcPct val="90000"/>
              </a:lnSpc>
            </a:pPr>
            <a:r>
              <a:rPr lang="de-DE" sz="2400" dirty="0" smtClean="0"/>
              <a:t>Datensatz für autonomes Fahren</a:t>
            </a:r>
          </a:p>
          <a:p>
            <a:pPr lvl="2">
              <a:lnSpc>
                <a:spcPct val="90000"/>
              </a:lnSpc>
            </a:pPr>
            <a:r>
              <a:rPr lang="de-DE" sz="2400" dirty="0" smtClean="0"/>
              <a:t>Bietet 5000 fein und 20000 grob annotierte</a:t>
            </a:r>
            <a:br>
              <a:rPr lang="de-DE" sz="2400" dirty="0" smtClean="0"/>
            </a:br>
            <a:r>
              <a:rPr lang="de-DE" sz="2400" dirty="0" smtClean="0"/>
              <a:t>Bilder für semantische Segmentierung</a:t>
            </a:r>
            <a:endParaRPr lang="de-DE" sz="2200" dirty="0" smtClean="0"/>
          </a:p>
          <a:p>
            <a:pPr lvl="1">
              <a:lnSpc>
                <a:spcPct val="90000"/>
              </a:lnSpc>
            </a:pPr>
            <a:endParaRPr lang="de-DE" sz="2400" dirty="0" smtClean="0"/>
          </a:p>
          <a:p>
            <a:pPr lvl="1">
              <a:lnSpc>
                <a:spcPct val="90000"/>
              </a:lnSpc>
            </a:pPr>
            <a:r>
              <a:rPr lang="de-DE" sz="2400" dirty="0" smtClean="0"/>
              <a:t>KITTI:</a:t>
            </a:r>
          </a:p>
          <a:p>
            <a:pPr lvl="2">
              <a:lnSpc>
                <a:spcPct val="90000"/>
              </a:lnSpc>
            </a:pPr>
            <a:r>
              <a:rPr lang="de-DE" sz="2400" dirty="0" smtClean="0"/>
              <a:t>Datensatz für mobile Robotik und autonomes Fahren</a:t>
            </a:r>
          </a:p>
          <a:p>
            <a:pPr lvl="2">
              <a:lnSpc>
                <a:spcPct val="90000"/>
              </a:lnSpc>
            </a:pPr>
            <a:r>
              <a:rPr lang="de-DE" sz="2400" dirty="0" smtClean="0"/>
              <a:t>6 Stunden Aufnahmen, </a:t>
            </a:r>
            <a:r>
              <a:rPr lang="de-DE" sz="2400" dirty="0" smtClean="0"/>
              <a:t>Bilder und Punktwolken</a:t>
            </a:r>
            <a:endParaRPr lang="de-DE" sz="2400" dirty="0" smtClean="0"/>
          </a:p>
          <a:p>
            <a:pPr lvl="2">
              <a:lnSpc>
                <a:spcPct val="90000"/>
              </a:lnSpc>
            </a:pPr>
            <a:r>
              <a:rPr lang="de-DE" sz="2400" dirty="0" smtClean="0"/>
              <a:t>200 für semantische Segmentierung annotierte Bilder</a:t>
            </a:r>
          </a:p>
          <a:p>
            <a:pPr lvl="2">
              <a:lnSpc>
                <a:spcPct val="90000"/>
              </a:lnSpc>
            </a:pPr>
            <a:endParaRPr lang="de-DE" sz="2200" dirty="0" smtClean="0"/>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Experimente: Trainingsdauer für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IoU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627" y="1628800"/>
            <a:ext cx="9036746" cy="504056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Leistung des Netzes mit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KlasseIoU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1785" y="1451288"/>
            <a:ext cx="8460431" cy="54067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eispiel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476672"/>
            <a:ext cx="7488832" cy="627154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XceptionVS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0058" y="1484784"/>
            <a:ext cx="8403884" cy="537321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eispielXcep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4520" y="413834"/>
            <a:ext cx="7694960" cy="644416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54303"/>
          <a:stretch/>
        </p:blipFill>
        <p:spPr bwMode="auto">
          <a:xfrm>
            <a:off x="13851" y="1708909"/>
            <a:ext cx="9116298" cy="514909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5819" b="-115"/>
          <a:stretch/>
        </p:blipFill>
        <p:spPr bwMode="auto">
          <a:xfrm>
            <a:off x="13851" y="476672"/>
            <a:ext cx="9116298" cy="611791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graphicFrame>
        <p:nvGraphicFramePr>
          <p:cNvPr id="11" name="Inhaltsplatzhalter 10"/>
          <p:cNvGraphicFramePr>
            <a:graphicFrameLocks noGrp="1"/>
          </p:cNvGraphicFramePr>
          <p:nvPr>
            <p:ph idx="1"/>
          </p:nvPr>
        </p:nvGraphicFramePr>
        <p:xfrm>
          <a:off x="809625" y="1752600"/>
          <a:ext cx="7543800" cy="4846320"/>
        </p:xfrm>
        <a:graphic>
          <a:graphicData uri="http://schemas.openxmlformats.org/drawingml/2006/table">
            <a:tbl>
              <a:tblPr firstRow="1" bandRow="1">
                <a:tableStyleId>{93296810-A885-4BE3-A3E7-6D5BEEA58F35}</a:tableStyleId>
              </a:tblPr>
              <a:tblGrid>
                <a:gridCol w="2514600"/>
                <a:gridCol w="2514600"/>
                <a:gridCol w="2514600"/>
              </a:tblGrid>
              <a:tr h="370840">
                <a:tc>
                  <a:txBody>
                    <a:bodyPr/>
                    <a:lstStyle/>
                    <a:p>
                      <a:r>
                        <a:rPr lang="de-DE" dirty="0" smtClean="0"/>
                        <a:t>Trainingsverhalten</a:t>
                      </a:r>
                      <a:endParaRPr lang="de-DE" dirty="0"/>
                    </a:p>
                  </a:txBody>
                  <a:tcPr/>
                </a:tc>
                <a:tc>
                  <a:txBody>
                    <a:bodyPr/>
                    <a:lstStyle/>
                    <a:p>
                      <a:pPr algn="ctr"/>
                      <a:r>
                        <a:rPr lang="de-DE" dirty="0" smtClean="0"/>
                        <a:t>Durchschnittlicher </a:t>
                      </a:r>
                      <a:r>
                        <a:rPr lang="de-DE" dirty="0" err="1" smtClean="0"/>
                        <a:t>IoU</a:t>
                      </a:r>
                      <a:r>
                        <a:rPr lang="de-DE" dirty="0" smtClean="0"/>
                        <a:t> auf </a:t>
                      </a:r>
                      <a:r>
                        <a:rPr lang="de-DE" dirty="0" err="1" smtClean="0"/>
                        <a:t>Cityscapes</a:t>
                      </a:r>
                      <a:r>
                        <a:rPr lang="de-DE" dirty="0" smtClean="0"/>
                        <a:t>-Bildern</a:t>
                      </a:r>
                      <a:endParaRPr lang="de-D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dirty="0" smtClean="0"/>
                        <a:t>Durchschnittlicher </a:t>
                      </a:r>
                      <a:r>
                        <a:rPr lang="de-DE" dirty="0" err="1" smtClean="0"/>
                        <a:t>IoU</a:t>
                      </a:r>
                      <a:r>
                        <a:rPr lang="de-DE" dirty="0" smtClean="0"/>
                        <a:t> auf KITTI-Bildern</a:t>
                      </a:r>
                    </a:p>
                  </a:txBody>
                  <a:tcPr/>
                </a:tc>
              </a:tr>
              <a:tr h="370840">
                <a:tc>
                  <a:txBody>
                    <a:bodyPr/>
                    <a:lstStyle/>
                    <a:p>
                      <a:r>
                        <a:rPr lang="de-DE" dirty="0" smtClean="0"/>
                        <a:t>25 Epochen mit </a:t>
                      </a:r>
                      <a:r>
                        <a:rPr lang="de-DE" dirty="0" err="1" smtClean="0"/>
                        <a:t>Cityscapes</a:t>
                      </a:r>
                      <a:r>
                        <a:rPr lang="de-DE" dirty="0" smtClean="0"/>
                        <a:t>-Daten (A)</a:t>
                      </a:r>
                      <a:endParaRPr lang="de-DE" dirty="0"/>
                    </a:p>
                  </a:txBody>
                  <a:tcPr/>
                </a:tc>
                <a:tc>
                  <a:txBody>
                    <a:bodyPr/>
                    <a:lstStyle/>
                    <a:p>
                      <a:pPr algn="ctr"/>
                      <a:r>
                        <a:rPr lang="de-DE" dirty="0" smtClean="0"/>
                        <a:t>0,2625</a:t>
                      </a:r>
                      <a:endParaRPr lang="de-DE" dirty="0"/>
                    </a:p>
                  </a:txBody>
                  <a:tcPr/>
                </a:tc>
                <a:tc>
                  <a:txBody>
                    <a:bodyPr/>
                    <a:lstStyle/>
                    <a:p>
                      <a:pPr algn="ctr"/>
                      <a:r>
                        <a:rPr lang="de-DE" dirty="0" smtClean="0"/>
                        <a:t>0,1681</a:t>
                      </a:r>
                      <a:endParaRPr lang="de-DE" dirty="0"/>
                    </a:p>
                  </a:txBody>
                  <a:tcPr/>
                </a:tc>
              </a:tr>
              <a:tr h="370840">
                <a:tc>
                  <a:txBody>
                    <a:bodyPr/>
                    <a:lstStyle/>
                    <a:p>
                      <a:r>
                        <a:rPr lang="de-DE" dirty="0" smtClean="0"/>
                        <a:t>24 Epochen mit gemischten Daten (B)</a:t>
                      </a:r>
                      <a:endParaRPr lang="de-DE" dirty="0"/>
                    </a:p>
                  </a:txBody>
                  <a:tcPr/>
                </a:tc>
                <a:tc>
                  <a:txBody>
                    <a:bodyPr/>
                    <a:lstStyle/>
                    <a:p>
                      <a:pPr algn="ctr"/>
                      <a:r>
                        <a:rPr lang="de-DE" dirty="0" smtClean="0"/>
                        <a:t>0,2605</a:t>
                      </a:r>
                      <a:endParaRPr lang="de-DE" dirty="0"/>
                    </a:p>
                  </a:txBody>
                  <a:tcPr/>
                </a:tc>
                <a:tc>
                  <a:txBody>
                    <a:bodyPr/>
                    <a:lstStyle/>
                    <a:p>
                      <a:pPr algn="ctr"/>
                      <a:r>
                        <a:rPr lang="de-DE" dirty="0" smtClean="0"/>
                        <a:t>0,2002</a:t>
                      </a:r>
                      <a:endParaRPr lang="de-DE" dirty="0"/>
                    </a:p>
                  </a:txBody>
                  <a:tcPr/>
                </a:tc>
              </a:tr>
              <a:tr h="370840">
                <a:tc>
                  <a:txBody>
                    <a:bodyPr/>
                    <a:lstStyle/>
                    <a:p>
                      <a:r>
                        <a:rPr lang="de-DE" dirty="0" smtClean="0"/>
                        <a:t>24 Epochen mit gemischten Daten + 1 Epoche mit KITTI-Daten (C)</a:t>
                      </a:r>
                      <a:endParaRPr lang="de-DE" dirty="0"/>
                    </a:p>
                  </a:txBody>
                  <a:tcPr/>
                </a:tc>
                <a:tc>
                  <a:txBody>
                    <a:bodyPr/>
                    <a:lstStyle/>
                    <a:p>
                      <a:pPr algn="ctr"/>
                      <a:r>
                        <a:rPr lang="de-DE" dirty="0" smtClean="0"/>
                        <a:t>0,2045</a:t>
                      </a:r>
                      <a:endParaRPr lang="de-DE" dirty="0"/>
                    </a:p>
                  </a:txBody>
                  <a:tcPr/>
                </a:tc>
                <a:tc>
                  <a:txBody>
                    <a:bodyPr/>
                    <a:lstStyle/>
                    <a:p>
                      <a:pPr algn="ctr"/>
                      <a:r>
                        <a:rPr lang="de-DE" dirty="0" smtClean="0"/>
                        <a:t>0,2350</a:t>
                      </a:r>
                      <a:endParaRPr lang="de-DE" dirty="0"/>
                    </a:p>
                  </a:txBody>
                  <a:tcPr/>
                </a:tc>
              </a:tr>
              <a:tr h="370840">
                <a:tc>
                  <a:txBody>
                    <a:bodyPr/>
                    <a:lstStyle/>
                    <a:p>
                      <a:r>
                        <a:rPr lang="de-DE" dirty="0" smtClean="0"/>
                        <a:t>24 Epochen mit gemischten Daten + 1 Epoche mit KITTI-Daten + 1 Epoche mit gemischten Daten (D)</a:t>
                      </a:r>
                      <a:endParaRPr lang="de-DE" dirty="0"/>
                    </a:p>
                  </a:txBody>
                  <a:tcPr/>
                </a:tc>
                <a:tc>
                  <a:txBody>
                    <a:bodyPr/>
                    <a:lstStyle/>
                    <a:p>
                      <a:pPr algn="ctr"/>
                      <a:r>
                        <a:rPr lang="de-DE" dirty="0" smtClean="0"/>
                        <a:t>0,2718</a:t>
                      </a:r>
                      <a:endParaRPr lang="de-DE" dirty="0"/>
                    </a:p>
                  </a:txBody>
                  <a:tcPr/>
                </a:tc>
                <a:tc>
                  <a:txBody>
                    <a:bodyPr/>
                    <a:lstStyle/>
                    <a:p>
                      <a:pPr algn="ctr"/>
                      <a:r>
                        <a:rPr lang="de-DE" dirty="0" smtClean="0"/>
                        <a:t>0,2105</a:t>
                      </a:r>
                      <a:endParaRPr lang="de-DE"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VergleichCK.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884" y="1459988"/>
            <a:ext cx="7920233" cy="53980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Problemdefinition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Segmentierung von Bildern und Punktwolken ist ein offenes Problem</a:t>
            </a:r>
          </a:p>
          <a:p>
            <a:pPr lvl="1">
              <a:lnSpc>
                <a:spcPct val="90000"/>
              </a:lnSpc>
            </a:pPr>
            <a:endParaRPr lang="de-DE" dirty="0" smtClean="0"/>
          </a:p>
          <a:p>
            <a:pPr lvl="1">
              <a:lnSpc>
                <a:spcPct val="90000"/>
              </a:lnSpc>
            </a:pPr>
            <a:r>
              <a:rPr lang="de-DE" dirty="0" smtClean="0"/>
              <a:t>Abstimmung zwischen Qualität der Ergebnisse und Geschwindigkeit des Prozesses</a:t>
            </a:r>
          </a:p>
          <a:p>
            <a:pPr lvl="1">
              <a:lnSpc>
                <a:spcPct val="90000"/>
              </a:lnSpc>
            </a:pPr>
            <a:endParaRPr lang="de-DE" dirty="0" smtClean="0"/>
          </a:p>
          <a:p>
            <a:pPr lvl="1">
              <a:lnSpc>
                <a:spcPct val="90000"/>
              </a:lnSpc>
            </a:pPr>
            <a:r>
              <a:rPr lang="de-DE" dirty="0" smtClean="0"/>
              <a:t>Verarbeiten von Punkwolken als ungeordnete Strukturen mit Neuronalen Netzen</a:t>
            </a:r>
          </a:p>
          <a:p>
            <a:pPr lvl="1">
              <a:lnSpc>
                <a:spcPct val="90000"/>
              </a:lnSpc>
            </a:pPr>
            <a:endParaRPr lang="de-DE" dirty="0" smtClean="0"/>
          </a:p>
          <a:p>
            <a:pPr lvl="1">
              <a:lnSpc>
                <a:spcPct val="90000"/>
              </a:lnSpc>
            </a:pPr>
            <a:r>
              <a:rPr lang="de-DE" dirty="0" smtClean="0"/>
              <a:t>Echtzeitfähigkeit für autonomes Fahren</a:t>
            </a: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gleichMi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6204" y="404664"/>
            <a:ext cx="6471592" cy="647159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5002"/>
          <a:stretch/>
        </p:blipFill>
        <p:spPr bwMode="auto">
          <a:xfrm>
            <a:off x="74222" y="1412776"/>
            <a:ext cx="8995557"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14" b="-1"/>
          <a:stretch/>
        </p:blipFill>
        <p:spPr bwMode="auto">
          <a:xfrm>
            <a:off x="0" y="1700808"/>
            <a:ext cx="9144000" cy="454775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 b="45092"/>
          <a:stretch/>
        </p:blipFill>
        <p:spPr bwMode="auto">
          <a:xfrm>
            <a:off x="66859" y="1412776"/>
            <a:ext cx="9010282"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696"/>
          <a:stretch/>
        </p:blipFill>
        <p:spPr bwMode="auto">
          <a:xfrm>
            <a:off x="2236" y="1700807"/>
            <a:ext cx="9139529" cy="45572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Schlussfolgerung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Trade-Off zwischen Qualität und Rechenzeit</a:t>
            </a:r>
          </a:p>
          <a:p>
            <a:pPr lvl="1">
              <a:lnSpc>
                <a:spcPct val="90000"/>
              </a:lnSpc>
            </a:pPr>
            <a:endParaRPr lang="de-DE" sz="2400" dirty="0" smtClean="0"/>
          </a:p>
          <a:p>
            <a:pPr lvl="1">
              <a:lnSpc>
                <a:spcPct val="90000"/>
              </a:lnSpc>
            </a:pPr>
            <a:r>
              <a:rPr lang="de-DE" sz="2400" dirty="0" smtClean="0"/>
              <a:t>Große Varietät in den Trainingsdaten vorteilhaft</a:t>
            </a:r>
          </a:p>
          <a:p>
            <a:pPr lvl="1">
              <a:lnSpc>
                <a:spcPct val="90000"/>
              </a:lnSpc>
            </a:pPr>
            <a:endParaRPr lang="de-DE" sz="2400" dirty="0" smtClean="0"/>
          </a:p>
          <a:p>
            <a:pPr lvl="1">
              <a:lnSpc>
                <a:spcPct val="90000"/>
              </a:lnSpc>
            </a:pPr>
            <a:r>
              <a:rPr lang="de-DE" sz="2400" dirty="0" smtClean="0"/>
              <a:t>Nachtraining mit eigenen Daten empfehlenswert</a:t>
            </a:r>
          </a:p>
          <a:p>
            <a:pPr lvl="1">
              <a:lnSpc>
                <a:spcPct val="90000"/>
              </a:lnSpc>
            </a:pPr>
            <a:endParaRPr lang="de-DE" sz="2400" dirty="0" smtClean="0"/>
          </a:p>
          <a:p>
            <a:pPr lvl="1">
              <a:lnSpc>
                <a:spcPct val="90000"/>
              </a:lnSpc>
            </a:pPr>
            <a:r>
              <a:rPr lang="de-DE" sz="2400" dirty="0" smtClean="0"/>
              <a:t>Bevorzugung von Vordergrundobjekten bei der Bildsegmentierung wünschenswert</a:t>
            </a:r>
          </a:p>
        </p:txBody>
      </p:sp>
    </p:spTree>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type="subTitle" idx="1"/>
          </p:nvPr>
        </p:nvSpPr>
        <p:spPr>
          <a:xfrm>
            <a:off x="539552" y="2276872"/>
            <a:ext cx="7704856" cy="3336776"/>
          </a:xfrm>
        </p:spPr>
        <p:txBody>
          <a:bodyPr/>
          <a:lstStyle/>
          <a:p>
            <a:pPr lvl="1" algn="ctr">
              <a:lnSpc>
                <a:spcPct val="90000"/>
              </a:lnSpc>
              <a:buNone/>
            </a:pPr>
            <a:r>
              <a:rPr lang="de-DE" sz="4000" dirty="0" smtClean="0"/>
              <a:t>Danke für Ihre Aufmerksamkeit</a:t>
            </a:r>
            <a:endParaRPr lang="de-DE" sz="4000" dirty="0" smtClean="0"/>
          </a:p>
        </p:txBody>
      </p:sp>
      <p:sp>
        <p:nvSpPr>
          <p:cNvPr id="464900" name="Rectangle 4"/>
          <p:cNvSpPr>
            <a:spLocks noGrp="1" noChangeArrowheads="1"/>
          </p:cNvSpPr>
          <p:nvPr>
            <p:ph type="title" idx="4294967295"/>
          </p:nvPr>
        </p:nvSpPr>
        <p:spPr>
          <a:xfrm>
            <a:off x="1343025" y="914400"/>
            <a:ext cx="7800975" cy="657225"/>
          </a:xfrm>
        </p:spPr>
        <p:txBody>
          <a:bodyPr/>
          <a:lstStyle/>
          <a:p>
            <a:endParaRPr lang="de-DE"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Ziele und Anforderungen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Entwicklung eines Systems zur semantischen Segmentierung von Bildern und Punktwolken</a:t>
            </a:r>
          </a:p>
          <a:p>
            <a:pPr lvl="1">
              <a:lnSpc>
                <a:spcPct val="90000"/>
              </a:lnSpc>
              <a:buNone/>
            </a:pPr>
            <a:endParaRPr lang="de-DE" dirty="0" smtClean="0"/>
          </a:p>
          <a:p>
            <a:pPr lvl="1">
              <a:lnSpc>
                <a:spcPct val="90000"/>
              </a:lnSpc>
            </a:pPr>
            <a:r>
              <a:rPr lang="de-DE" dirty="0" smtClean="0"/>
              <a:t>Auswahl geeigneter Datensätze für Experimente</a:t>
            </a:r>
          </a:p>
          <a:p>
            <a:pPr lvl="1">
              <a:lnSpc>
                <a:spcPct val="90000"/>
              </a:lnSpc>
            </a:pPr>
            <a:endParaRPr lang="de-DE" dirty="0" smtClean="0"/>
          </a:p>
          <a:p>
            <a:pPr lvl="1">
              <a:lnSpc>
                <a:spcPct val="90000"/>
              </a:lnSpc>
            </a:pPr>
            <a:r>
              <a:rPr lang="de-DE" dirty="0" smtClean="0"/>
              <a:t>Durchführung von Experimenten</a:t>
            </a:r>
          </a:p>
          <a:p>
            <a:pPr lvl="1">
              <a:lnSpc>
                <a:spcPct val="90000"/>
              </a:lnSpc>
            </a:pPr>
            <a:endParaRPr lang="de-DE" dirty="0" smtClean="0"/>
          </a:p>
          <a:p>
            <a:pPr lvl="1">
              <a:lnSpc>
                <a:spcPct val="90000"/>
              </a:lnSpc>
            </a:pPr>
            <a:r>
              <a:rPr lang="de-DE" dirty="0" smtClean="0"/>
              <a:t>Optimierung der Laufzeit</a:t>
            </a:r>
          </a:p>
          <a:p>
            <a:pPr lvl="1">
              <a:lnSpc>
                <a:spcPct val="90000"/>
              </a:lnSpc>
            </a:pPr>
            <a:endParaRPr lang="de-DE" dirty="0" smtClean="0"/>
          </a:p>
          <a:p>
            <a:pPr lvl="1">
              <a:lnSpc>
                <a:spcPct val="90000"/>
              </a:lnSpc>
            </a:pPr>
            <a:r>
              <a:rPr lang="de-DE" dirty="0" smtClean="0"/>
              <a:t>Verbesserung der Qualität der Ergebnisse</a:t>
            </a:r>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Unterteilung eines Bildes in Regionen</a:t>
            </a:r>
          </a:p>
          <a:p>
            <a:pPr lvl="1">
              <a:lnSpc>
                <a:spcPct val="90000"/>
              </a:lnSpc>
            </a:pPr>
            <a:endParaRPr lang="de-DE" dirty="0" smtClean="0"/>
          </a:p>
          <a:p>
            <a:pPr lvl="1">
              <a:lnSpc>
                <a:spcPct val="90000"/>
              </a:lnSpc>
            </a:pPr>
            <a:r>
              <a:rPr lang="de-DE" dirty="0" smtClean="0"/>
              <a:t>Verschiedene Disziplinen:</a:t>
            </a:r>
          </a:p>
          <a:p>
            <a:pPr lvl="2">
              <a:lnSpc>
                <a:spcPct val="90000"/>
              </a:lnSpc>
              <a:buFont typeface="Arial" pitchFamily="34" charset="0"/>
              <a:buChar char="•"/>
            </a:pPr>
            <a:r>
              <a:rPr lang="de-DE" dirty="0" smtClean="0"/>
              <a:t>Objekt-Segmentierung</a:t>
            </a:r>
          </a:p>
          <a:p>
            <a:pPr lvl="2">
              <a:lnSpc>
                <a:spcPct val="90000"/>
              </a:lnSpc>
              <a:buFont typeface="Arial" pitchFamily="34" charset="0"/>
              <a:buChar char="•"/>
            </a:pPr>
            <a:r>
              <a:rPr lang="de-DE" dirty="0" smtClean="0"/>
              <a:t>Instanz-Segmentierung</a:t>
            </a:r>
          </a:p>
          <a:p>
            <a:pPr lvl="2">
              <a:lnSpc>
                <a:spcPct val="90000"/>
              </a:lnSpc>
              <a:buFont typeface="Arial" pitchFamily="34" charset="0"/>
              <a:buChar char="•"/>
            </a:pPr>
            <a:r>
              <a:rPr lang="de-DE" u="sng" dirty="0" smtClean="0"/>
              <a:t>Semantische Segmentierung</a:t>
            </a:r>
          </a:p>
          <a:p>
            <a:pPr lvl="2">
              <a:lnSpc>
                <a:spcPct val="90000"/>
              </a:lnSpc>
              <a:buFont typeface="Arial" pitchFamily="34" charset="0"/>
              <a:buChar char="•"/>
            </a:pPr>
            <a:r>
              <a:rPr lang="de-DE" dirty="0" smtClean="0"/>
              <a:t>Panoptische Segmentierung</a:t>
            </a:r>
          </a:p>
          <a:p>
            <a:pPr lvl="2">
              <a:lnSpc>
                <a:spcPct val="90000"/>
              </a:lnSpc>
              <a:buFont typeface="Arial" pitchFamily="34" charset="0"/>
              <a:buChar char="•"/>
            </a:pPr>
            <a:endParaRPr lang="de-DE" dirty="0" smtClean="0"/>
          </a:p>
          <a:p>
            <a:pPr lvl="1">
              <a:lnSpc>
                <a:spcPct val="90000"/>
              </a:lnSpc>
            </a:pPr>
            <a:r>
              <a:rPr lang="de-DE" dirty="0" smtClean="0"/>
              <a:t>In dieser Arbeit nur pixelbasierte Verfahren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Semantische 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Jedes Pixel erhält eine valide Klasse</a:t>
            </a:r>
          </a:p>
          <a:p>
            <a:pPr lvl="1">
              <a:lnSpc>
                <a:spcPct val="90000"/>
              </a:lnSpc>
            </a:pPr>
            <a:r>
              <a:rPr lang="de-DE" dirty="0" smtClean="0"/>
              <a:t>Keine Unterscheidung zwischen Instanzen von zählbaren Objekten</a:t>
            </a:r>
          </a:p>
          <a:p>
            <a:pPr lvl="1">
              <a:lnSpc>
                <a:spcPct val="90000"/>
              </a:lnSpc>
            </a:pPr>
            <a:r>
              <a:rPr lang="de-DE" dirty="0" smtClean="0"/>
              <a:t>Gleiche Anzahl Klassen in jedem Bild</a:t>
            </a:r>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ityscape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9968"/>
          <a:stretch/>
        </p:blipFill>
        <p:spPr bwMode="auto">
          <a:xfrm>
            <a:off x="944824" y="3068960"/>
            <a:ext cx="7254352" cy="36450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Literatur</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Digitale Bildverarbeitung</a:t>
            </a:r>
          </a:p>
          <a:p>
            <a:pPr lvl="2">
              <a:lnSpc>
                <a:spcPct val="90000"/>
              </a:lnSpc>
            </a:pPr>
            <a:r>
              <a:rPr lang="de-DE" sz="2000" dirty="0" smtClean="0"/>
              <a:t>Bildbearbeitung</a:t>
            </a:r>
          </a:p>
          <a:p>
            <a:pPr lvl="2">
              <a:lnSpc>
                <a:spcPct val="90000"/>
              </a:lnSpc>
            </a:pPr>
            <a:r>
              <a:rPr lang="de-DE" sz="2000" dirty="0" smtClean="0"/>
              <a:t>Maschinelles Sehen</a:t>
            </a:r>
          </a:p>
          <a:p>
            <a:pPr lvl="3">
              <a:lnSpc>
                <a:spcPct val="90000"/>
              </a:lnSpc>
            </a:pPr>
            <a:r>
              <a:rPr lang="de-DE" sz="1800" dirty="0" smtClean="0"/>
              <a:t>Objekterkennung</a:t>
            </a:r>
          </a:p>
          <a:p>
            <a:pPr lvl="3">
              <a:lnSpc>
                <a:spcPct val="90000"/>
              </a:lnSpc>
            </a:pPr>
            <a:r>
              <a:rPr lang="de-DE" sz="1800" dirty="0" smtClean="0"/>
              <a:t>Repräsentation und Beschreibung</a:t>
            </a:r>
          </a:p>
          <a:p>
            <a:pPr lvl="3">
              <a:lnSpc>
                <a:spcPct val="90000"/>
              </a:lnSpc>
            </a:pPr>
            <a:r>
              <a:rPr lang="de-DE" sz="1800" dirty="0" smtClean="0"/>
              <a:t>Bildsegmentierung</a:t>
            </a:r>
          </a:p>
          <a:p>
            <a:pPr lvl="4">
              <a:lnSpc>
                <a:spcPct val="90000"/>
              </a:lnSpc>
            </a:pPr>
            <a:r>
              <a:rPr lang="de-DE" sz="1600" dirty="0" smtClean="0"/>
              <a:t>Klassische Methoden</a:t>
            </a:r>
          </a:p>
          <a:p>
            <a:pPr lvl="5">
              <a:lnSpc>
                <a:spcPct val="90000"/>
              </a:lnSpc>
            </a:pPr>
            <a:r>
              <a:rPr lang="de-DE" sz="1600" dirty="0" smtClean="0"/>
              <a:t>Detektion von Diskontinuitäten </a:t>
            </a:r>
          </a:p>
          <a:p>
            <a:pPr lvl="5">
              <a:lnSpc>
                <a:spcPct val="90000"/>
              </a:lnSpc>
            </a:pPr>
            <a:r>
              <a:rPr lang="de-DE" sz="1600" dirty="0" smtClean="0"/>
              <a:t>Segmentierung nach Schwellwerten </a:t>
            </a:r>
          </a:p>
          <a:p>
            <a:pPr lvl="5">
              <a:lnSpc>
                <a:spcPct val="90000"/>
              </a:lnSpc>
            </a:pPr>
            <a:r>
              <a:rPr lang="de-DE" sz="1600" dirty="0" smtClean="0"/>
              <a:t>Regionen-basierte Segmentierung </a:t>
            </a:r>
          </a:p>
          <a:p>
            <a:pPr lvl="5">
              <a:lnSpc>
                <a:spcPct val="90000"/>
              </a:lnSpc>
            </a:pPr>
            <a:r>
              <a:rPr lang="de-DE" sz="1600" dirty="0" smtClean="0"/>
              <a:t>Wasserscheide-Verfahren </a:t>
            </a:r>
          </a:p>
          <a:p>
            <a:pPr lvl="5">
              <a:lnSpc>
                <a:spcPct val="90000"/>
              </a:lnSpc>
            </a:pPr>
            <a:r>
              <a:rPr lang="de-DE" sz="1600" dirty="0" smtClean="0"/>
              <a:t>Segmentierung anhand von Bewegung </a:t>
            </a:r>
          </a:p>
          <a:p>
            <a:pPr lvl="4">
              <a:lnSpc>
                <a:spcPct val="90000"/>
              </a:lnSpc>
            </a:pPr>
            <a:r>
              <a:rPr lang="de-DE" sz="1600" dirty="0" smtClean="0"/>
              <a:t>Ansätze mit Neuronalen Netzen</a:t>
            </a:r>
          </a:p>
          <a:p>
            <a:pPr lvl="5">
              <a:lnSpc>
                <a:spcPct val="90000"/>
              </a:lnSpc>
            </a:pPr>
            <a:r>
              <a:rPr lang="de-DE" sz="1600" dirty="0" err="1" smtClean="0"/>
              <a:t>Unüberwachtes</a:t>
            </a:r>
            <a:r>
              <a:rPr lang="de-DE" sz="1600" dirty="0" smtClean="0"/>
              <a:t> Lernen</a:t>
            </a:r>
          </a:p>
          <a:p>
            <a:pPr lvl="5">
              <a:lnSpc>
                <a:spcPct val="90000"/>
              </a:lnSpc>
            </a:pPr>
            <a:r>
              <a:rPr lang="de-DE" sz="1600" dirty="0" smtClean="0"/>
              <a:t>Schwach überwachtes Lernen</a:t>
            </a:r>
          </a:p>
          <a:p>
            <a:pPr lvl="5">
              <a:lnSpc>
                <a:spcPct val="90000"/>
              </a:lnSpc>
            </a:pPr>
            <a:r>
              <a:rPr lang="de-DE" sz="1600" u="sng" dirty="0" smtClean="0"/>
              <a:t>Überwachtes Lernen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908720"/>
            <a:ext cx="7543800" cy="3657600"/>
          </a:xfrm>
        </p:spPr>
        <p:txBody>
          <a:bodyPr/>
          <a:lstStyle/>
          <a:p>
            <a:pPr lvl="1">
              <a:lnSpc>
                <a:spcPct val="90000"/>
              </a:lnSpc>
            </a:pPr>
            <a:r>
              <a:rPr lang="de-DE" sz="2400" dirty="0" smtClean="0"/>
              <a:t>Digitale Bildverarbeitung</a:t>
            </a:r>
          </a:p>
          <a:p>
            <a:pPr lvl="2">
              <a:lnSpc>
                <a:spcPct val="90000"/>
              </a:lnSpc>
            </a:pPr>
            <a:r>
              <a:rPr lang="en-US" dirty="0" smtClean="0"/>
              <a:t>“</a:t>
            </a:r>
            <a:r>
              <a:rPr lang="de-DE" dirty="0" smtClean="0"/>
              <a:t>The </a:t>
            </a:r>
            <a:r>
              <a:rPr lang="de-DE" dirty="0" err="1" smtClean="0"/>
              <a:t>field</a:t>
            </a:r>
            <a:r>
              <a:rPr lang="de-DE" dirty="0" smtClean="0"/>
              <a:t> </a:t>
            </a:r>
            <a:r>
              <a:rPr lang="de-DE" dirty="0" err="1" smtClean="0"/>
              <a:t>of</a:t>
            </a:r>
            <a:r>
              <a:rPr lang="de-DE" dirty="0" smtClean="0"/>
              <a:t> digital </a:t>
            </a:r>
            <a:r>
              <a:rPr lang="de-DE" dirty="0" err="1" smtClean="0"/>
              <a:t>image</a:t>
            </a:r>
            <a:r>
              <a:rPr lang="de-DE" dirty="0" smtClean="0"/>
              <a:t> </a:t>
            </a:r>
            <a:r>
              <a:rPr lang="de-DE" dirty="0" err="1" smtClean="0"/>
              <a:t>processing</a:t>
            </a:r>
            <a:r>
              <a:rPr lang="de-DE" dirty="0" smtClean="0"/>
              <a:t> </a:t>
            </a:r>
            <a:r>
              <a:rPr lang="de-DE" dirty="0" err="1" smtClean="0"/>
              <a:t>refers</a:t>
            </a:r>
            <a:r>
              <a:rPr lang="de-DE" dirty="0" smtClean="0"/>
              <a:t> </a:t>
            </a:r>
            <a:r>
              <a:rPr lang="de-DE" dirty="0" err="1" smtClean="0"/>
              <a:t>to</a:t>
            </a:r>
            <a:r>
              <a:rPr lang="de-DE" dirty="0" smtClean="0"/>
              <a:t> </a:t>
            </a:r>
            <a:r>
              <a:rPr lang="de-DE" dirty="0" err="1" smtClean="0"/>
              <a:t>processing</a:t>
            </a:r>
            <a:r>
              <a:rPr lang="de-DE" dirty="0" smtClean="0"/>
              <a:t> digital </a:t>
            </a:r>
            <a:r>
              <a:rPr lang="de-DE" dirty="0" err="1" smtClean="0"/>
              <a:t>images</a:t>
            </a:r>
            <a:r>
              <a:rPr lang="de-DE" dirty="0" smtClean="0"/>
              <a:t> </a:t>
            </a:r>
            <a:r>
              <a:rPr lang="de-DE" dirty="0" err="1" smtClean="0"/>
              <a:t>by</a:t>
            </a:r>
            <a:r>
              <a:rPr lang="de-DE" dirty="0" smtClean="0"/>
              <a:t> </a:t>
            </a:r>
            <a:r>
              <a:rPr lang="de-DE" dirty="0" err="1" smtClean="0"/>
              <a:t>means</a:t>
            </a:r>
            <a:r>
              <a:rPr lang="de-DE" dirty="0" smtClean="0"/>
              <a:t> </a:t>
            </a:r>
            <a:r>
              <a:rPr lang="de-DE" dirty="0" err="1" smtClean="0"/>
              <a:t>of</a:t>
            </a:r>
            <a:r>
              <a:rPr lang="de-DE" dirty="0" smtClean="0"/>
              <a:t> a digital </a:t>
            </a:r>
            <a:r>
              <a:rPr lang="de-DE" dirty="0" err="1" smtClean="0"/>
              <a:t>computer</a:t>
            </a:r>
            <a:r>
              <a:rPr lang="de-DE" dirty="0" smtClean="0"/>
              <a:t> […]</a:t>
            </a:r>
            <a:r>
              <a:rPr lang="de-DE" sz="1800" dirty="0" smtClean="0"/>
              <a:t>“</a:t>
            </a:r>
            <a:r>
              <a:rPr lang="de-DE" baseline="30000" dirty="0" smtClean="0"/>
              <a:t>[1</a:t>
            </a:r>
            <a:r>
              <a:rPr lang="de-DE" baseline="30000" dirty="0" smtClean="0"/>
              <a:t>]</a:t>
            </a:r>
          </a:p>
          <a:p>
            <a:pPr lvl="2">
              <a:lnSpc>
                <a:spcPct val="90000"/>
              </a:lnSpc>
            </a:pPr>
            <a:endParaRPr lang="de-DE" dirty="0" smtClean="0"/>
          </a:p>
          <a:p>
            <a:pPr lvl="1">
              <a:lnSpc>
                <a:spcPct val="90000"/>
              </a:lnSpc>
            </a:pPr>
            <a:r>
              <a:rPr lang="de-DE" sz="2400" dirty="0" smtClean="0"/>
              <a:t>Maschinelles Sehen</a:t>
            </a:r>
          </a:p>
          <a:p>
            <a:pPr lvl="2">
              <a:lnSpc>
                <a:spcPct val="90000"/>
              </a:lnSpc>
            </a:pPr>
            <a:r>
              <a:rPr lang="en-US" dirty="0" smtClean="0"/>
              <a:t>“[…] there </a:t>
            </a:r>
            <a:r>
              <a:rPr lang="en-US" dirty="0" smtClean="0"/>
              <a:t>are fields such as computer vision whose ultimate goal is to use computers to emulate human vision, including learning and being able to make inferences and take actions based on visual inputs.”</a:t>
            </a:r>
            <a:r>
              <a:rPr lang="en-US" baseline="30000" dirty="0" smtClean="0"/>
              <a:t>[1</a:t>
            </a:r>
            <a:r>
              <a:rPr lang="en-US" baseline="30000" dirty="0" smtClean="0"/>
              <a:t>]</a:t>
            </a:r>
          </a:p>
          <a:p>
            <a:pPr lvl="2">
              <a:lnSpc>
                <a:spcPct val="90000"/>
              </a:lnSpc>
            </a:pPr>
            <a:endParaRPr lang="de-DE" dirty="0" smtClean="0"/>
          </a:p>
          <a:p>
            <a:pPr lvl="1">
              <a:lnSpc>
                <a:spcPct val="90000"/>
              </a:lnSpc>
            </a:pPr>
            <a:r>
              <a:rPr lang="de-DE" sz="2400" dirty="0" smtClean="0"/>
              <a:t>Bildsegmentierung</a:t>
            </a:r>
          </a:p>
          <a:p>
            <a:pPr lvl="2">
              <a:lnSpc>
                <a:spcPct val="90000"/>
              </a:lnSpc>
            </a:pPr>
            <a:r>
              <a:rPr lang="en-US" dirty="0" smtClean="0"/>
              <a:t>“In </a:t>
            </a:r>
            <a:r>
              <a:rPr lang="en-US" dirty="0" smtClean="0"/>
              <a:t>digital image processing to describe an image, the very first step is to divide the image into sub-parts, where each part </a:t>
            </a:r>
            <a:r>
              <a:rPr lang="en-US" dirty="0" smtClean="0"/>
              <a:t>[…] depicts </a:t>
            </a:r>
            <a:r>
              <a:rPr lang="en-US" dirty="0" smtClean="0"/>
              <a:t>some information. This step is called image </a:t>
            </a:r>
            <a:r>
              <a:rPr lang="en-US" dirty="0" smtClean="0"/>
              <a:t>segmentation.”</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Gonzalez, Rafael C. und Woods, Richard E.: Digital </a:t>
            </a:r>
            <a:r>
              <a:rPr lang="de-DE" sz="1200" dirty="0" err="1" smtClean="0"/>
              <a:t>image</a:t>
            </a:r>
            <a:r>
              <a:rPr lang="de-DE" sz="1200" dirty="0" smtClean="0"/>
              <a:t> </a:t>
            </a:r>
            <a:r>
              <a:rPr lang="de-DE" sz="1200" dirty="0" err="1" smtClean="0"/>
              <a:t>processing</a:t>
            </a:r>
            <a:r>
              <a:rPr lang="de-DE" sz="1200" dirty="0" smtClean="0"/>
              <a:t>. </a:t>
            </a:r>
            <a:r>
              <a:rPr lang="de-DE" sz="1200" dirty="0" err="1" smtClean="0"/>
              <a:t>Prentice</a:t>
            </a:r>
            <a:r>
              <a:rPr lang="de-DE" sz="1200" dirty="0" smtClean="0"/>
              <a:t> Hall, </a:t>
            </a:r>
            <a:r>
              <a:rPr lang="de-DE" sz="1200" dirty="0" err="1" smtClean="0"/>
              <a:t>Upper</a:t>
            </a:r>
            <a:r>
              <a:rPr lang="de-DE" sz="1200" dirty="0" smtClean="0"/>
              <a:t> </a:t>
            </a:r>
            <a:r>
              <a:rPr lang="de-DE" sz="1200" dirty="0" err="1" smtClean="0"/>
              <a:t>Saddle</a:t>
            </a:r>
            <a:r>
              <a:rPr lang="de-DE" sz="1200" dirty="0" smtClean="0"/>
              <a:t> River, N.J., 2008. </a:t>
            </a:r>
            <a:endParaRPr lang="de-DE" sz="1200" dirty="0" smtClean="0"/>
          </a:p>
          <a:p>
            <a:pPr algn="l"/>
            <a:r>
              <a:rPr lang="de-DE" sz="1200" dirty="0" smtClean="0"/>
              <a:t>[2]</a:t>
            </a:r>
            <a:r>
              <a:rPr lang="en-US" sz="1200" dirty="0" smtClean="0"/>
              <a:t> </a:t>
            </a:r>
            <a:r>
              <a:rPr lang="en-US" sz="1200" dirty="0" err="1" smtClean="0"/>
              <a:t>Bala</a:t>
            </a:r>
            <a:r>
              <a:rPr lang="en-US" sz="1200" dirty="0" smtClean="0"/>
              <a:t>, </a:t>
            </a:r>
            <a:r>
              <a:rPr lang="en-US" sz="1200" dirty="0" err="1" smtClean="0"/>
              <a:t>Anju</a:t>
            </a:r>
            <a:r>
              <a:rPr lang="en-US" sz="1200" dirty="0" smtClean="0"/>
              <a:t> &amp; Sharma, </a:t>
            </a:r>
            <a:r>
              <a:rPr lang="en-US" sz="1200" dirty="0" err="1" smtClean="0"/>
              <a:t>Aman</a:t>
            </a:r>
            <a:r>
              <a:rPr lang="en-US" sz="1200" dirty="0" smtClean="0"/>
              <a:t>. (2018). Split and Merge: A Region Based Image Segmentation. International Journal of Emerging Research in Management and Technology. 6. 306. 10.23956/ijermt.v6i8.157. </a:t>
            </a:r>
            <a:endParaRPr lang="de-DE" sz="1200" dirty="0"/>
          </a:p>
        </p:txBody>
      </p:sp>
      <p:sp>
        <p:nvSpPr>
          <p:cNvPr id="5" name="Titel 4"/>
          <p:cNvSpPr>
            <a:spLocks noGrp="1"/>
          </p:cNvSpPr>
          <p:nvPr>
            <p:ph type="title"/>
          </p:nvPr>
        </p:nvSpPr>
        <p:spPr>
          <a:xfrm>
            <a:off x="755576" y="188640"/>
            <a:ext cx="7800975" cy="657225"/>
          </a:xfrm>
        </p:spPr>
        <p:txBody>
          <a:bodyPr/>
          <a:lstStyle/>
          <a:p>
            <a:endParaRPr lang="de-DE" dirty="0"/>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1339</Words>
  <Application>Microsoft Office PowerPoint</Application>
  <PresentationFormat>Bildschirmpräsentation (4:3)</PresentationFormat>
  <Paragraphs>569</Paragraphs>
  <Slides>46</Slides>
  <Notes>45</Notes>
  <HiddenSlides>0</HiddenSlides>
  <MMClips>0</MMClips>
  <ScaleCrop>false</ScaleCrop>
  <HeadingPairs>
    <vt:vector size="4" baseType="variant">
      <vt:variant>
        <vt:lpstr>Design</vt:lpstr>
      </vt:variant>
      <vt:variant>
        <vt:i4>6</vt:i4>
      </vt:variant>
      <vt:variant>
        <vt:lpstr>Folientitel</vt:lpstr>
      </vt:variant>
      <vt:variant>
        <vt:i4>46</vt:i4>
      </vt:variant>
    </vt:vector>
  </HeadingPairs>
  <TitlesOfParts>
    <vt:vector size="52" baseType="lpstr">
      <vt:lpstr>Leere Präsentation</vt:lpstr>
      <vt:lpstr>1_Leere Präsentation</vt:lpstr>
      <vt:lpstr>2_Leere Präsentation</vt:lpstr>
      <vt:lpstr>3_Leere Präsentation</vt:lpstr>
      <vt:lpstr>4_Leere Präsentation</vt:lpstr>
      <vt:lpstr>5_Leere Präsentation</vt:lpstr>
      <vt:lpstr>Folie 1</vt:lpstr>
      <vt:lpstr>Inhalt</vt:lpstr>
      <vt:lpstr>Motivation der Arbeit</vt:lpstr>
      <vt:lpstr>Problemdefinition</vt:lpstr>
      <vt:lpstr>Ziele und Anforderungen</vt:lpstr>
      <vt:lpstr>Segmentierung</vt:lpstr>
      <vt:lpstr>Semantische Segmentierung</vt:lpstr>
      <vt:lpstr>Literatur</vt:lpstr>
      <vt:lpstr>Folie 9</vt:lpstr>
      <vt:lpstr>Folie 10</vt:lpstr>
      <vt:lpstr>PointNet</vt:lpstr>
      <vt:lpstr>Convolutional Neural Network (CNN)</vt:lpstr>
      <vt:lpstr>Vorteile von CNNs in der Bildverarbeitung</vt:lpstr>
      <vt:lpstr>Atrous Convolution</vt:lpstr>
      <vt:lpstr>Atrous Convolution</vt:lpstr>
      <vt:lpstr>Atrous Spatial Pyramid Pooling</vt:lpstr>
      <vt:lpstr>Conditional Random Fields</vt:lpstr>
      <vt:lpstr>Residual Learning</vt:lpstr>
      <vt:lpstr>Projektive Geometrie</vt:lpstr>
      <vt:lpstr>Kameraprojektion</vt:lpstr>
      <vt:lpstr>Kamerakalibrierung</vt:lpstr>
      <vt:lpstr>Kamerakalibrierung</vt:lpstr>
      <vt:lpstr>Algorithmus</vt:lpstr>
      <vt:lpstr>DeepLab</vt:lpstr>
      <vt:lpstr>Arbeitsfluss von DeepLab</vt:lpstr>
      <vt:lpstr>Anpassungen des DCNN für semantische Segmentierung</vt:lpstr>
      <vt:lpstr>Backbones</vt:lpstr>
      <vt:lpstr>Projektion der Labels auf Punktwolken</vt:lpstr>
      <vt:lpstr>Ziel der Experimente</vt:lpstr>
      <vt:lpstr>Datensätze für die Durchführung von Experimenten</vt:lpstr>
      <vt:lpstr>Experimente: Trainingsdauer für MobileNetV2</vt:lpstr>
      <vt:lpstr>Leistung des Netzes mit MobileNetV2</vt:lpstr>
      <vt:lpstr>Datensätze für die Durchführung von Experimenten</vt:lpstr>
      <vt:lpstr>Vergleich MobileNetV2 und Xception65</vt:lpstr>
      <vt:lpstr>Vergleich MobileNetV2 und Xception65</vt:lpstr>
      <vt:lpstr>Experiment zur Verfeinerung mit KITTI-Daten</vt:lpstr>
      <vt:lpstr>Experiment zur Verfeinerung mit KITTI-Daten</vt:lpstr>
      <vt:lpstr>Experiment zur Verfeinerung mit KITTI-Daten</vt:lpstr>
      <vt:lpstr>Experiment zur Verfeinerung mit KITTI-Daten</vt:lpstr>
      <vt:lpstr>Folie 40</vt:lpstr>
      <vt:lpstr>Beispiel für Punktwolkensegmentierung</vt:lpstr>
      <vt:lpstr>Beispiel für Punktwolkensegmentierung</vt:lpstr>
      <vt:lpstr>Beispiel für Punktwolkensegmentierung</vt:lpstr>
      <vt:lpstr>Beispiel für Punktwolkensegmentierung</vt:lpstr>
      <vt:lpstr>Schlussfolgerung</vt:lpstr>
      <vt:lpstr>Folie 46</vt:lpstr>
    </vt:vector>
  </TitlesOfParts>
  <Company>kiz Abt. Medien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Titelmaster</dc:title>
  <dc:creator>Tarik</dc:creator>
  <cp:lastModifiedBy>Tarik</cp:lastModifiedBy>
  <cp:revision>145</cp:revision>
  <dcterms:modified xsi:type="dcterms:W3CDTF">2019-11-06T17:37:06Z</dcterms:modified>
</cp:coreProperties>
</file>